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7" r:id="rId3"/>
    <p:sldId id="274" r:id="rId4"/>
    <p:sldId id="282" r:id="rId5"/>
    <p:sldId id="258" r:id="rId6"/>
    <p:sldId id="264" r:id="rId7"/>
    <p:sldId id="265" r:id="rId8"/>
    <p:sldId id="266" r:id="rId9"/>
    <p:sldId id="262" r:id="rId10"/>
    <p:sldId id="275" r:id="rId11"/>
    <p:sldId id="273" r:id="rId12"/>
    <p:sldId id="267" r:id="rId13"/>
    <p:sldId id="270" r:id="rId14"/>
    <p:sldId id="271" r:id="rId15"/>
    <p:sldId id="281" r:id="rId16"/>
    <p:sldId id="272" r:id="rId17"/>
    <p:sldId id="276" r:id="rId18"/>
    <p:sldId id="280" r:id="rId19"/>
    <p:sldId id="269" r:id="rId20"/>
    <p:sldId id="283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B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64" autoAdjust="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811-021E-4257-B3C3-4ABFBB07B555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3427-EA7E-4526-848A-705F8C4C71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2494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811-021E-4257-B3C3-4ABFBB07B555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3427-EA7E-4526-848A-705F8C4C71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504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811-021E-4257-B3C3-4ABFBB07B555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3427-EA7E-4526-848A-705F8C4C71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4008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16/02/2026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374D8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rgbClr val="738AC3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AAA9E68-C615-D34E-5540-2B4FD94337ED}"/>
              </a:ext>
            </a:extLst>
          </p:cNvPr>
          <p:cNvSpPr/>
          <p:nvPr userDrawn="1"/>
        </p:nvSpPr>
        <p:spPr>
          <a:xfrm>
            <a:off x="0" y="0"/>
            <a:ext cx="4984836" cy="365125"/>
          </a:xfrm>
          <a:prstGeom prst="rect">
            <a:avLst/>
          </a:prstGeom>
          <a:solidFill>
            <a:srgbClr val="6F36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32B2DEC-6975-2541-9F3E-10191D540FF2}"/>
              </a:ext>
            </a:extLst>
          </p:cNvPr>
          <p:cNvSpPr/>
          <p:nvPr userDrawn="1"/>
        </p:nvSpPr>
        <p:spPr>
          <a:xfrm>
            <a:off x="0" y="6502323"/>
            <a:ext cx="4984836" cy="365125"/>
          </a:xfrm>
          <a:prstGeom prst="rect">
            <a:avLst/>
          </a:prstGeom>
          <a:solidFill>
            <a:srgbClr val="6F36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6BB74FE-25A4-27E0-ED17-8ABB8555B5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" b="2097"/>
          <a:stretch>
            <a:fillRect/>
          </a:stretch>
        </p:blipFill>
        <p:spPr>
          <a:xfrm>
            <a:off x="0" y="0"/>
            <a:ext cx="4984836" cy="68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0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811-021E-4257-B3C3-4ABFBB07B555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3427-EA7E-4526-848A-705F8C4C71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523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811-021E-4257-B3C3-4ABFBB07B555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3427-EA7E-4526-848A-705F8C4C71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122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811-021E-4257-B3C3-4ABFBB07B555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3427-EA7E-4526-848A-705F8C4C71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6849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811-021E-4257-B3C3-4ABFBB07B555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3427-EA7E-4526-848A-705F8C4C71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086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811-021E-4257-B3C3-4ABFBB07B555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3427-EA7E-4526-848A-705F8C4C71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397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811-021E-4257-B3C3-4ABFBB07B555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3427-EA7E-4526-848A-705F8C4C71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9029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811-021E-4257-B3C3-4ABFBB07B555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3427-EA7E-4526-848A-705F8C4C71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954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811-021E-4257-B3C3-4ABFBB07B555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3427-EA7E-4526-848A-705F8C4C71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0942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6B811-021E-4257-B3C3-4ABFBB07B555}" type="datetimeFigureOut">
              <a:rPr lang="it-IT" smtClean="0"/>
              <a:t>16/02/2026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63427-EA7E-4526-848A-705F8C4C71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50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image" Target="../media/image9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ChangeArrowheads="1"/>
          </p:cNvSpPr>
          <p:nvPr/>
        </p:nvSpPr>
        <p:spPr bwMode="gray">
          <a:xfrm>
            <a:off x="6466274" y="5585398"/>
            <a:ext cx="5623179" cy="120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U.O. </a:t>
            </a:r>
            <a: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Chirurgia Generale Oncologica e Mininvasiva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de-DE" altLang="it-IT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Ospedale</a:t>
            </a:r>
            <a:r>
              <a:rPr lang="de-DE" alt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 </a:t>
            </a:r>
            <a:r>
              <a:rPr lang="de-DE" altLang="it-IT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Convenzionato</a:t>
            </a:r>
            <a:r>
              <a:rPr lang="de-DE" alt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  Villa </a:t>
            </a:r>
            <a:r>
              <a:rPr lang="de-DE" altLang="it-IT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dei</a:t>
            </a:r>
            <a:r>
              <a:rPr lang="de-DE" alt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 </a:t>
            </a:r>
            <a:r>
              <a:rPr lang="de-DE" altLang="it-IT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Fiori</a:t>
            </a:r>
            <a:endParaRPr lang="de-DE" altLang="it-IT" b="1" dirty="0" smtClean="0">
              <a:solidFill>
                <a:schemeClr val="tx1">
                  <a:lumMod val="95000"/>
                  <a:lumOff val="5000"/>
                </a:schemeClr>
              </a:solidFill>
              <a:latin typeface="Baskerville Old Face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de-DE" altLang="it-IT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Acerra</a:t>
            </a:r>
            <a:r>
              <a:rPr lang="de-DE" alt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 (NA</a:t>
            </a:r>
            <a:r>
              <a:rPr lang="de-DE" alt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)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de-DE" altLang="it-IT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Direttore</a:t>
            </a:r>
            <a:r>
              <a:rPr lang="de-DE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: Dott. Sergio </a:t>
            </a:r>
            <a:r>
              <a:rPr lang="de-DE" altLang="it-IT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Grimaldi</a:t>
            </a:r>
            <a:endParaRPr lang="de-DE" altLang="it-IT" sz="2000" b="1" dirty="0">
              <a:solidFill>
                <a:schemeClr val="tx1">
                  <a:lumMod val="95000"/>
                  <a:lumOff val="5000"/>
                </a:schemeClr>
              </a:solidFill>
              <a:latin typeface="Baskerville Old Face" pitchFamily="18" charset="0"/>
            </a:endParaRP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gray">
          <a:xfrm>
            <a:off x="5936566" y="110719"/>
            <a:ext cx="6249017" cy="120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Tecniche d’induzione dello pneumoperitoneo:</a:t>
            </a:r>
          </a:p>
          <a:p>
            <a:pPr algn="ctr" eaLnBrk="1" hangingPunct="1"/>
            <a:r>
              <a:rPr lang="it-IT" altLang="it-IT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Blind</a:t>
            </a:r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 – TUOL – Open – </a:t>
            </a:r>
            <a:r>
              <a:rPr lang="it-IT" altLang="it-IT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Veress</a:t>
            </a:r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 Assistita</a:t>
            </a:r>
            <a:endParaRPr lang="de-DE" altLang="it-IT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Baskerville Old Face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de-DE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Dott. Raffaele Porfidia</a:t>
            </a:r>
            <a:endParaRPr lang="de-DE" altLang="it-IT" sz="2400" b="1" dirty="0">
              <a:solidFill>
                <a:schemeClr val="tx1">
                  <a:lumMod val="95000"/>
                  <a:lumOff val="5000"/>
                </a:schemeClr>
              </a:solidFill>
              <a:latin typeface="Baskerville Old Face" pitchFamily="18" charset="0"/>
            </a:endParaRP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863" y="1803302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1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9509760" y="6316394"/>
            <a:ext cx="2579693" cy="47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>
              <a:buFont typeface="Wingdings" pitchFamily="2" charset="2"/>
              <a:buNone/>
            </a:pPr>
            <a:r>
              <a:rPr lang="de-DE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Dott. Raffaele Porfidia</a:t>
            </a: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gray">
          <a:xfrm>
            <a:off x="53925" y="71159"/>
            <a:ext cx="4027745" cy="69746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DTE</a:t>
            </a:r>
          </a:p>
          <a:p>
            <a:pPr algn="ctr" eaLnBrk="1" hangingPunct="1"/>
            <a:r>
              <a:rPr lang="it-IT" alt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DIRECT TROCAR ENTRY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7051073" y="809669"/>
            <a:ext cx="3219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latin typeface="Baskerville Old Face" panose="02020602080505020303" pitchFamily="18" charset="0"/>
              </a:rPr>
              <a:t>Dott.ssa Kate </a:t>
            </a:r>
            <a:r>
              <a:rPr lang="it-IT" sz="2400" b="1" dirty="0" err="1" smtClean="0">
                <a:latin typeface="Baskerville Old Face" panose="02020602080505020303" pitchFamily="18" charset="0"/>
              </a:rPr>
              <a:t>O’Hanlan</a:t>
            </a:r>
            <a:endParaRPr lang="it-IT" sz="2400" b="1" dirty="0">
              <a:latin typeface="Baskerville Old Face" panose="02020602080505020303" pitchFamily="18" charset="0"/>
            </a:endParaRPr>
          </a:p>
        </p:txBody>
      </p:sp>
      <p:pic>
        <p:nvPicPr>
          <p:cNvPr id="4" name="Video D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341" y="1271793"/>
            <a:ext cx="8077200" cy="4552950"/>
          </a:xfrm>
          <a:prstGeom prst="rect">
            <a:avLst/>
          </a:prstGeom>
        </p:spPr>
      </p:pic>
      <p:sp>
        <p:nvSpPr>
          <p:cNvPr id="7" name="Rectangle 12"/>
          <p:cNvSpPr>
            <a:spLocks noChangeArrowheads="1"/>
          </p:cNvSpPr>
          <p:nvPr/>
        </p:nvSpPr>
        <p:spPr bwMode="gray">
          <a:xfrm>
            <a:off x="4163222" y="6180303"/>
            <a:ext cx="3843437" cy="37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SEMI-OPEN TECHNIQUE</a:t>
            </a:r>
          </a:p>
        </p:txBody>
      </p:sp>
    </p:spTree>
    <p:extLst>
      <p:ext uri="{BB962C8B-B14F-4D97-AF65-F5344CB8AC3E}">
        <p14:creationId xmlns:p14="http://schemas.microsoft.com/office/powerpoint/2010/main" val="397093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9509760" y="6316394"/>
            <a:ext cx="2579693" cy="47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>
              <a:buFont typeface="Wingdings" pitchFamily="2" charset="2"/>
              <a:buNone/>
            </a:pPr>
            <a:r>
              <a:rPr lang="de-DE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Dott. Raffaele Porfidia</a:t>
            </a: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gray">
          <a:xfrm>
            <a:off x="53925" y="71159"/>
            <a:ext cx="4027745" cy="69746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DTE</a:t>
            </a:r>
          </a:p>
          <a:p>
            <a:pPr algn="ctr" eaLnBrk="1" hangingPunct="1"/>
            <a:r>
              <a:rPr lang="it-IT" alt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DIRECT TROCAR ENTRY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3926" y="3777599"/>
            <a:ext cx="120355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latin typeface="Baskerville Old Face" panose="02020602080505020303" pitchFamily="18" charset="0"/>
              </a:rPr>
              <a:t>L'inserimento diretto del </a:t>
            </a:r>
            <a:r>
              <a:rPr lang="it-IT" sz="2400" b="1" dirty="0" err="1">
                <a:latin typeface="Baskerville Old Face" panose="02020602080505020303" pitchFamily="18" charset="0"/>
              </a:rPr>
              <a:t>trocar</a:t>
            </a:r>
            <a:r>
              <a:rPr lang="it-IT" sz="2400" b="1" dirty="0">
                <a:latin typeface="Baskerville Old Face" panose="02020602080505020303" pitchFamily="18" charset="0"/>
              </a:rPr>
              <a:t> (DTI), sebbene sia ancora una tecnica cieca, </a:t>
            </a:r>
            <a:r>
              <a:rPr lang="it-IT" sz="2400" b="1" dirty="0">
                <a:solidFill>
                  <a:srgbClr val="00B050"/>
                </a:solidFill>
                <a:latin typeface="Baskerville Old Face" panose="02020602080505020303" pitchFamily="18" charset="0"/>
              </a:rPr>
              <a:t>riduce il numero di "passaggi ciechi" da 3 </a:t>
            </a:r>
            <a:r>
              <a:rPr lang="it-IT" sz="2400" b="1" dirty="0">
                <a:latin typeface="Baskerville Old Face" panose="02020602080505020303" pitchFamily="18" charset="0"/>
              </a:rPr>
              <a:t>con l'ago di </a:t>
            </a:r>
            <a:r>
              <a:rPr lang="it-IT" sz="2400" b="1" dirty="0" err="1">
                <a:latin typeface="Baskerville Old Face" panose="02020602080505020303" pitchFamily="18" charset="0"/>
              </a:rPr>
              <a:t>Veress</a:t>
            </a:r>
            <a:r>
              <a:rPr lang="it-IT" sz="2400" b="1" dirty="0">
                <a:latin typeface="Baskerville Old Face" panose="02020602080505020303" pitchFamily="18" charset="0"/>
              </a:rPr>
              <a:t> (inserimento, insufflazione e introduzione del </a:t>
            </a:r>
            <a:r>
              <a:rPr lang="it-IT" sz="2400" b="1" dirty="0" err="1">
                <a:latin typeface="Baskerville Old Face" panose="02020602080505020303" pitchFamily="18" charset="0"/>
              </a:rPr>
              <a:t>trocar</a:t>
            </a:r>
            <a:r>
              <a:rPr lang="it-IT" sz="2400" b="1" dirty="0">
                <a:latin typeface="Baskerville Old Face" panose="02020602080505020303" pitchFamily="18" charset="0"/>
              </a:rPr>
              <a:t>) </a:t>
            </a:r>
            <a:r>
              <a:rPr lang="it-IT" sz="2400" b="1" dirty="0" smtClean="0">
                <a:solidFill>
                  <a:srgbClr val="00B050"/>
                </a:solidFill>
                <a:latin typeface="Baskerville Old Face" panose="02020602080505020303" pitchFamily="18" charset="0"/>
              </a:rPr>
              <a:t>ad </a:t>
            </a:r>
            <a:r>
              <a:rPr lang="it-IT" sz="2400" b="1" dirty="0">
                <a:solidFill>
                  <a:srgbClr val="00B050"/>
                </a:solidFill>
                <a:latin typeface="Baskerville Old Face" panose="02020602080505020303" pitchFamily="18" charset="0"/>
              </a:rPr>
              <a:t>uno solo</a:t>
            </a:r>
            <a:r>
              <a:rPr lang="it-IT" sz="2400" b="1" dirty="0">
                <a:latin typeface="Baskerville Old Face" panose="02020602080505020303" pitchFamily="18" charset="0"/>
              </a:rPr>
              <a:t>, quello dell'introduzione del </a:t>
            </a:r>
            <a:r>
              <a:rPr lang="it-IT" sz="2400" b="1" dirty="0" err="1">
                <a:latin typeface="Baskerville Old Face" panose="02020602080505020303" pitchFamily="18" charset="0"/>
              </a:rPr>
              <a:t>trocar</a:t>
            </a:r>
            <a:r>
              <a:rPr lang="it-IT" sz="2400" b="1" dirty="0">
                <a:latin typeface="Baskerville Old Face" panose="02020602080505020303" pitchFamily="18" charset="0"/>
              </a:rPr>
              <a:t>.</a:t>
            </a:r>
          </a:p>
        </p:txBody>
      </p:sp>
      <p:sp>
        <p:nvSpPr>
          <p:cNvPr id="5" name="Rettangolo 4"/>
          <p:cNvSpPr/>
          <p:nvPr/>
        </p:nvSpPr>
        <p:spPr>
          <a:xfrm>
            <a:off x="53925" y="2304441"/>
            <a:ext cx="120355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Il primo passaggio </a:t>
            </a:r>
            <a:r>
              <a:rPr lang="it-IT" sz="2400" b="1" dirty="0">
                <a:latin typeface="Baskerville Old Face" panose="02020602080505020303" pitchFamily="18" charset="0"/>
              </a:rPr>
              <a:t>dell'incisione peritoneale </a:t>
            </a:r>
            <a:r>
              <a:rPr lang="it-IT" sz="24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è cieco</a:t>
            </a:r>
            <a:r>
              <a:rPr lang="it-IT" sz="2400" b="1" dirty="0">
                <a:latin typeface="Baskerville Old Face" panose="02020602080505020303" pitchFamily="18" charset="0"/>
              </a:rPr>
              <a:t>, </a:t>
            </a:r>
            <a:r>
              <a:rPr lang="it-IT" sz="2400" b="1" dirty="0">
                <a:solidFill>
                  <a:srgbClr val="00B050"/>
                </a:solidFill>
                <a:latin typeface="Baskerville Old Face" panose="02020602080505020303" pitchFamily="18" charset="0"/>
              </a:rPr>
              <a:t>ma l'inserimento del </a:t>
            </a:r>
            <a:r>
              <a:rPr lang="it-IT" sz="2400" b="1" dirty="0" err="1">
                <a:solidFill>
                  <a:srgbClr val="00B050"/>
                </a:solidFill>
                <a:latin typeface="Baskerville Old Face" panose="02020602080505020303" pitchFamily="18" charset="0"/>
              </a:rPr>
              <a:t>trocar</a:t>
            </a:r>
            <a:r>
              <a:rPr lang="it-IT" sz="2400" b="1" dirty="0">
                <a:solidFill>
                  <a:srgbClr val="00B050"/>
                </a:solidFill>
                <a:latin typeface="Baskerville Old Face" panose="02020602080505020303" pitchFamily="18" charset="0"/>
              </a:rPr>
              <a:t> avviene sotto visione diretta</a:t>
            </a:r>
            <a:r>
              <a:rPr lang="it-IT" sz="2400" b="1" dirty="0">
                <a:latin typeface="Baskerville Old Face" panose="02020602080505020303" pitchFamily="18" charset="0"/>
              </a:rPr>
              <a:t>, poiché l'incisione è sufficientemente ampia da consentire la visione della cavità peritoneale. Il corretto posizionamento del </a:t>
            </a:r>
            <a:r>
              <a:rPr lang="it-IT" sz="2400" b="1" dirty="0" err="1">
                <a:latin typeface="Baskerville Old Face" panose="02020602080505020303" pitchFamily="18" charset="0"/>
              </a:rPr>
              <a:t>trocar</a:t>
            </a:r>
            <a:r>
              <a:rPr lang="it-IT" sz="2400" b="1" dirty="0">
                <a:latin typeface="Baskerville Old Face" panose="02020602080505020303" pitchFamily="18" charset="0"/>
              </a:rPr>
              <a:t> inserito viene confermato dall'inserimento della telecamera e dalla visualizzazione diretta della cavità addominale.</a:t>
            </a:r>
          </a:p>
        </p:txBody>
      </p:sp>
      <p:sp>
        <p:nvSpPr>
          <p:cNvPr id="3" name="Rettangolo 2"/>
          <p:cNvSpPr/>
          <p:nvPr/>
        </p:nvSpPr>
        <p:spPr>
          <a:xfrm>
            <a:off x="53925" y="1174906"/>
            <a:ext cx="120355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A differenza dell'inserimento con ago di </a:t>
            </a:r>
            <a:r>
              <a:rPr lang="it-IT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Veress</a:t>
            </a:r>
            <a:r>
              <a:rPr lang="it-IT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, in cui si può percepire la penetrazione attraverso la fascia e il peritoneo separatamente, un distinto e singolo "pop" indica che il </a:t>
            </a:r>
            <a:r>
              <a:rPr lang="it-IT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trocar</a:t>
            </a:r>
            <a:r>
              <a:rPr lang="it-IT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ha perforato la fascia e il peritoneo.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18053" y="5128593"/>
            <a:ext cx="5181599" cy="1323439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B050"/>
                </a:solidFill>
                <a:latin typeface="Baskerville Old Face" panose="02020602080505020303" pitchFamily="18" charset="0"/>
              </a:rPr>
              <a:t>Vantaggi:</a:t>
            </a:r>
          </a:p>
          <a:p>
            <a:r>
              <a:rPr lang="it-IT" sz="2000" b="1" dirty="0" smtClean="0">
                <a:latin typeface="Baskerville Old Face" panose="02020602080505020303" pitchFamily="18" charset="0"/>
              </a:rPr>
              <a:t>Tempi d’induzione ridotti</a:t>
            </a:r>
          </a:p>
          <a:p>
            <a:r>
              <a:rPr lang="it-IT" sz="2000" b="1" dirty="0" smtClean="0">
                <a:latin typeface="Baskerville Old Face" panose="02020602080505020303" pitchFamily="18" charset="0"/>
              </a:rPr>
              <a:t>Rapido riconoscimento danni vascolari o viscerali</a:t>
            </a:r>
          </a:p>
          <a:p>
            <a:r>
              <a:rPr lang="it-IT" sz="2000" b="1" dirty="0" smtClean="0">
                <a:latin typeface="Baskerville Old Face" panose="02020602080505020303" pitchFamily="18" charset="0"/>
              </a:rPr>
              <a:t>Rapido riconoscimento ingresso errato</a:t>
            </a:r>
            <a:endParaRPr lang="it-IT" sz="2000" b="1" dirty="0">
              <a:latin typeface="Baskerville Old Face" panose="02020602080505020303" pitchFamily="18" charset="0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4805990" y="186145"/>
            <a:ext cx="6431853" cy="1059559"/>
            <a:chOff x="4805990" y="186145"/>
            <a:chExt cx="6431853" cy="1059559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990" y="186145"/>
              <a:ext cx="5075529" cy="1059559"/>
            </a:xfrm>
            <a:prstGeom prst="rect">
              <a:avLst/>
            </a:prstGeom>
          </p:spPr>
        </p:pic>
        <p:sp>
          <p:nvSpPr>
            <p:cNvPr id="11" name="Rettangolo 10"/>
            <p:cNvSpPr/>
            <p:nvPr/>
          </p:nvSpPr>
          <p:spPr>
            <a:xfrm>
              <a:off x="9925878" y="525909"/>
              <a:ext cx="1311965" cy="3487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>
                  <a:solidFill>
                    <a:schemeClr val="tx1"/>
                  </a:solidFill>
                </a:rPr>
                <a:t>JSLS - 2008</a:t>
              </a:r>
              <a:endParaRPr lang="it-IT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Rettangolo 6"/>
          <p:cNvSpPr/>
          <p:nvPr/>
        </p:nvSpPr>
        <p:spPr>
          <a:xfrm>
            <a:off x="5976727" y="4875649"/>
            <a:ext cx="5989984" cy="1323439"/>
          </a:xfrm>
          <a:prstGeom prst="rect">
            <a:avLst/>
          </a:prstGeom>
          <a:ln>
            <a:solidFill>
              <a:schemeClr val="tx1"/>
            </a:solidFill>
            <a:prstDash val="lgDashDot"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Baskerville Old Face" panose="02020602080505020303" pitchFamily="18" charset="0"/>
              </a:rPr>
              <a:t>American Food and Drug </a:t>
            </a:r>
            <a:r>
              <a:rPr lang="en-US" sz="2000" dirty="0" smtClean="0">
                <a:latin typeface="Baskerville Old Face" panose="02020602080505020303" pitchFamily="18" charset="0"/>
              </a:rPr>
              <a:t>Administration (2007)</a:t>
            </a:r>
          </a:p>
          <a:p>
            <a:pPr algn="just"/>
            <a:r>
              <a:rPr lang="en-US" sz="2000" dirty="0" err="1" smtClean="0">
                <a:latin typeface="Baskerville Old Face" panose="02020602080505020303" pitchFamily="18" charset="0"/>
              </a:rPr>
              <a:t>Stabilisce</a:t>
            </a:r>
            <a:r>
              <a:rPr lang="en-US" sz="2000" dirty="0" smtClean="0">
                <a:latin typeface="Baskerville Old Face" panose="02020602080505020303" pitchFamily="18" charset="0"/>
              </a:rPr>
              <a:t> </a:t>
            </a:r>
            <a:r>
              <a:rPr lang="en-US" sz="2000" dirty="0" err="1" smtClean="0">
                <a:latin typeface="Baskerville Old Face" panose="02020602080505020303" pitchFamily="18" charset="0"/>
              </a:rPr>
              <a:t>che</a:t>
            </a:r>
            <a:r>
              <a:rPr lang="en-US" sz="2000" dirty="0" smtClean="0">
                <a:latin typeface="Baskerville Old Face" panose="02020602080505020303" pitchFamily="18" charset="0"/>
              </a:rPr>
              <a:t> </a:t>
            </a:r>
            <a:r>
              <a:rPr lang="en-US" sz="2000" dirty="0" err="1" smtClean="0">
                <a:latin typeface="Baskerville Old Face" panose="02020602080505020303" pitchFamily="18" charset="0"/>
              </a:rPr>
              <a:t>nella</a:t>
            </a:r>
            <a:r>
              <a:rPr lang="en-US" sz="2000" dirty="0" smtClean="0">
                <a:latin typeface="Baskerville Old Face" panose="02020602080505020303" pitchFamily="18" charset="0"/>
              </a:rPr>
              <a:t> </a:t>
            </a:r>
            <a:r>
              <a:rPr lang="en-US" sz="2000" dirty="0" err="1" smtClean="0">
                <a:latin typeface="Baskerville Old Face" panose="02020602080505020303" pitchFamily="18" charset="0"/>
              </a:rPr>
              <a:t>letteratura</a:t>
            </a:r>
            <a:r>
              <a:rPr lang="en-US" sz="2000" dirty="0" smtClean="0">
                <a:latin typeface="Baskerville Old Face" panose="02020602080505020303" pitchFamily="18" charset="0"/>
              </a:rPr>
              <a:t> </a:t>
            </a:r>
            <a:r>
              <a:rPr lang="en-US" sz="2000" dirty="0" err="1" smtClean="0">
                <a:latin typeface="Baskerville Old Face" panose="02020602080505020303" pitchFamily="18" charset="0"/>
              </a:rPr>
              <a:t>scientifica</a:t>
            </a:r>
            <a:r>
              <a:rPr lang="en-US" sz="2000" dirty="0" smtClean="0">
                <a:latin typeface="Baskerville Old Face" panose="02020602080505020303" pitchFamily="18" charset="0"/>
              </a:rPr>
              <a:t> non </a:t>
            </a:r>
            <a:r>
              <a:rPr lang="en-US" sz="2000" dirty="0" err="1" smtClean="0">
                <a:latin typeface="Baskerville Old Face" panose="02020602080505020303" pitchFamily="18" charset="0"/>
              </a:rPr>
              <a:t>c’è</a:t>
            </a:r>
            <a:r>
              <a:rPr lang="en-US" sz="2000" dirty="0" smtClean="0">
                <a:latin typeface="Baskerville Old Face" panose="02020602080505020303" pitchFamily="18" charset="0"/>
              </a:rPr>
              <a:t> </a:t>
            </a:r>
            <a:r>
              <a:rPr lang="en-US" sz="2000" dirty="0" err="1" smtClean="0">
                <a:latin typeface="Baskerville Old Face" panose="02020602080505020303" pitchFamily="18" charset="0"/>
              </a:rPr>
              <a:t>differenza</a:t>
            </a:r>
            <a:r>
              <a:rPr lang="en-US" sz="2000" dirty="0" smtClean="0">
                <a:latin typeface="Baskerville Old Face" panose="02020602080505020303" pitchFamily="18" charset="0"/>
              </a:rPr>
              <a:t> </a:t>
            </a:r>
            <a:r>
              <a:rPr lang="en-US" sz="2000" dirty="0" err="1" smtClean="0">
                <a:latin typeface="Baskerville Old Face" panose="02020602080505020303" pitchFamily="18" charset="0"/>
              </a:rPr>
              <a:t>nella</a:t>
            </a:r>
            <a:r>
              <a:rPr lang="en-US" sz="2000" dirty="0" smtClean="0">
                <a:latin typeface="Baskerville Old Face" panose="02020602080505020303" pitchFamily="18" charset="0"/>
              </a:rPr>
              <a:t> </a:t>
            </a:r>
            <a:r>
              <a:rPr lang="en-US" sz="2000" dirty="0" err="1" smtClean="0">
                <a:latin typeface="Baskerville Old Face" panose="02020602080505020303" pitchFamily="18" charset="0"/>
              </a:rPr>
              <a:t>percentuale</a:t>
            </a:r>
            <a:r>
              <a:rPr lang="en-US" sz="2000" dirty="0" smtClean="0">
                <a:latin typeface="Baskerville Old Face" panose="02020602080505020303" pitchFamily="18" charset="0"/>
              </a:rPr>
              <a:t> di </a:t>
            </a:r>
            <a:r>
              <a:rPr lang="en-US" sz="2000" dirty="0" err="1" smtClean="0">
                <a:latin typeface="Baskerville Old Face" panose="02020602080505020303" pitchFamily="18" charset="0"/>
              </a:rPr>
              <a:t>complicanze</a:t>
            </a:r>
            <a:r>
              <a:rPr lang="en-US" sz="2000" dirty="0" smtClean="0">
                <a:latin typeface="Baskerville Old Face" panose="02020602080505020303" pitchFamily="18" charset="0"/>
              </a:rPr>
              <a:t> </a:t>
            </a:r>
            <a:r>
              <a:rPr lang="en-US" sz="2000" dirty="0" err="1" smtClean="0">
                <a:latin typeface="Baskerville Old Face" panose="02020602080505020303" pitchFamily="18" charset="0"/>
              </a:rPr>
              <a:t>fra</a:t>
            </a:r>
            <a:r>
              <a:rPr lang="en-US" sz="2000" dirty="0" smtClean="0">
                <a:latin typeface="Baskerville Old Face" panose="02020602080505020303" pitchFamily="18" charset="0"/>
              </a:rPr>
              <a:t> DTI </a:t>
            </a:r>
            <a:r>
              <a:rPr lang="en-US" sz="2000" dirty="0" err="1" smtClean="0">
                <a:latin typeface="Baskerville Old Face" panose="02020602080505020303" pitchFamily="18" charset="0"/>
              </a:rPr>
              <a:t>ed</a:t>
            </a:r>
            <a:r>
              <a:rPr lang="en-US" sz="2000" dirty="0" smtClean="0">
                <a:latin typeface="Baskerville Old Face" panose="02020602080505020303" pitchFamily="18" charset="0"/>
              </a:rPr>
              <a:t> </a:t>
            </a:r>
            <a:r>
              <a:rPr lang="en-US" sz="2000" dirty="0" err="1" smtClean="0">
                <a:latin typeface="Baskerville Old Face" panose="02020602080505020303" pitchFamily="18" charset="0"/>
              </a:rPr>
              <a:t>Induzione</a:t>
            </a:r>
            <a:r>
              <a:rPr lang="en-US" sz="2000" dirty="0" smtClean="0">
                <a:latin typeface="Baskerville Old Face" panose="02020602080505020303" pitchFamily="18" charset="0"/>
              </a:rPr>
              <a:t> </a:t>
            </a:r>
            <a:r>
              <a:rPr lang="en-US" sz="2000" dirty="0" err="1" smtClean="0">
                <a:latin typeface="Baskerville Old Face" panose="02020602080505020303" pitchFamily="18" charset="0"/>
              </a:rPr>
              <a:t>pregressa</a:t>
            </a:r>
            <a:r>
              <a:rPr lang="en-US" sz="2000" dirty="0" smtClean="0">
                <a:latin typeface="Baskerville Old Face" panose="02020602080505020303" pitchFamily="18" charset="0"/>
              </a:rPr>
              <a:t> di </a:t>
            </a:r>
            <a:r>
              <a:rPr lang="en-US" sz="2000" dirty="0" err="1" smtClean="0">
                <a:latin typeface="Baskerville Old Face" panose="02020602080505020303" pitchFamily="18" charset="0"/>
              </a:rPr>
              <a:t>Pneumoperitoneo</a:t>
            </a:r>
            <a:endParaRPr lang="it-IT" sz="20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59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9509760" y="6316394"/>
            <a:ext cx="2579693" cy="47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>
              <a:buFont typeface="Wingdings" pitchFamily="2" charset="2"/>
              <a:buNone/>
            </a:pPr>
            <a:r>
              <a:rPr lang="de-DE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Dott. Raffaele Porfidia</a:t>
            </a: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gray">
          <a:xfrm>
            <a:off x="53925" y="84409"/>
            <a:ext cx="4039774" cy="5885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OPEN - HASSON</a:t>
            </a:r>
            <a:endParaRPr lang="it-IT" altLang="it-IT" sz="1400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9"/>
          <a:stretch/>
        </p:blipFill>
        <p:spPr>
          <a:xfrm>
            <a:off x="6574320" y="84410"/>
            <a:ext cx="3257550" cy="104202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3925" y="715768"/>
            <a:ext cx="12035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2400" b="1" dirty="0" err="1">
                <a:solidFill>
                  <a:srgbClr val="000000"/>
                </a:solidFill>
                <a:latin typeface="Baskerville Old Face" panose="02020602080505020303" pitchFamily="18" charset="0"/>
              </a:rPr>
              <a:t>trocar</a:t>
            </a: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 di </a:t>
            </a:r>
            <a:r>
              <a:rPr lang="it-IT" sz="2400" b="1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Hasson</a:t>
            </a: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endParaRPr lang="it-IT" sz="2400" b="1" dirty="0" smtClean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composto </a:t>
            </a: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da un otturatore con punta 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smussa ed </a:t>
            </a: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una cannula con dispositivo di ancoraggio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.</a:t>
            </a:r>
            <a:endParaRPr lang="it-IT" sz="2400" b="1" dirty="0">
              <a:latin typeface="Baskerville Old Face" panose="02020602080505020303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9757" y="1753324"/>
            <a:ext cx="12049696" cy="4893647"/>
          </a:xfrm>
          <a:prstGeom prst="rect">
            <a:avLst/>
          </a:prstGeom>
          <a:ln w="28575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algn="just" fontAlgn="base"/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Note di Tecnica</a:t>
            </a:r>
          </a:p>
          <a:p>
            <a:pPr algn="just" fontAlgn="base">
              <a:buFont typeface="+mj-lt"/>
              <a:buAutoNum type="arabicPeriod"/>
            </a:pP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Si </a:t>
            </a: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esegue una piccola incisione 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cutanea nella </a:t>
            </a: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regione 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ombelicale.</a:t>
            </a:r>
          </a:p>
          <a:p>
            <a:pPr algn="just" fontAlgn="base">
              <a:buFont typeface="+mj-lt"/>
              <a:buAutoNum type="arabicPeriod"/>
            </a:pP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Dissezione del tessuto sottocutaneo, mediante piccoli divaricatori, evidenziando la fascia aponeurotica</a:t>
            </a:r>
          </a:p>
          <a:p>
            <a:pPr algn="just" fontAlgn="base">
              <a:buFont typeface="+mj-lt"/>
              <a:buAutoNum type="arabicPeriod"/>
            </a:pP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Posizionamento </a:t>
            </a: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dei punti di 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trazione trans-fasciali</a:t>
            </a:r>
          </a:p>
          <a:p>
            <a:pPr algn="just" fontAlgn="base">
              <a:buFont typeface="+mj-lt"/>
              <a:buAutoNum type="arabicPeriod"/>
            </a:pP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Incisione della fascia aponeurotica, </a:t>
            </a:r>
            <a:r>
              <a:rPr lang="it-IT" sz="2400" b="1" dirty="0" err="1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trazionando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verso l’alto mediante i punti </a:t>
            </a:r>
            <a:r>
              <a:rPr lang="it-IT" sz="2400" b="1" dirty="0" err="1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transfasciali</a:t>
            </a:r>
            <a:endParaRPr lang="it-IT" sz="2400" b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algn="just" fontAlgn="base">
              <a:buFont typeface="+mj-lt"/>
              <a:buAutoNum type="arabicPeriod"/>
            </a:pP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Introduzione dei divaricatori nell’incisione fasciale appena effettuata. Si evidenzia fascia posteriore dei muscoli retti od il peritoneo.</a:t>
            </a:r>
          </a:p>
          <a:p>
            <a:pPr algn="just" fontAlgn="base">
              <a:buFont typeface="+mj-lt"/>
              <a:buAutoNum type="arabicPeriod"/>
            </a:pP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Con una pinza si solleva la fascia posteriore o il peritoneo e s’incidono con forbici</a:t>
            </a:r>
          </a:p>
          <a:p>
            <a:pPr algn="just" fontAlgn="base">
              <a:buFont typeface="+mj-lt"/>
              <a:buAutoNum type="arabicPeriod"/>
            </a:pP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Si entra così in addome scorgendo omento o visceri. S’introduce un dito per la lisi, per via smussa, di eventuali aderenze</a:t>
            </a:r>
          </a:p>
          <a:p>
            <a:pPr algn="just" fontAlgn="base">
              <a:buFont typeface="+mj-lt"/>
              <a:buAutoNum type="arabicPeriod"/>
            </a:pP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Introduzione </a:t>
            </a:r>
            <a:r>
              <a:rPr lang="it-IT" sz="2400" b="1" dirty="0" err="1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Hasson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ancorato successivamente ai fili di trazione</a:t>
            </a:r>
            <a:endParaRPr lang="it-IT" sz="2400" b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algn="just" fontAlgn="base">
              <a:buFont typeface="+mj-lt"/>
              <a:buAutoNum type="arabicPeriod"/>
            </a:pP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Insufflazione dell’addome mediante CO₂</a:t>
            </a:r>
            <a:endParaRPr lang="it-IT" sz="2400" b="1" i="0" dirty="0">
              <a:solidFill>
                <a:srgbClr val="000000"/>
              </a:solidFill>
              <a:effectLst/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76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9509760" y="6316394"/>
            <a:ext cx="2579693" cy="47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>
              <a:buFont typeface="Wingdings" pitchFamily="2" charset="2"/>
              <a:buNone/>
            </a:pPr>
            <a:r>
              <a:rPr lang="de-DE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Dott. Raffaele Porfidia</a:t>
            </a: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gray">
          <a:xfrm>
            <a:off x="53925" y="84409"/>
            <a:ext cx="4039774" cy="5885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OPEN - HASSON</a:t>
            </a:r>
            <a:endParaRPr lang="it-IT" altLang="it-IT" sz="1400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9"/>
          <a:stretch/>
        </p:blipFill>
        <p:spPr>
          <a:xfrm>
            <a:off x="6574320" y="84410"/>
            <a:ext cx="3257550" cy="104202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" y="719204"/>
            <a:ext cx="4557913" cy="6012899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731026" y="1422747"/>
            <a:ext cx="735842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latin typeface="Baskerville Old Face" panose="02020602080505020303" pitchFamily="18" charset="0"/>
              </a:rPr>
              <a:t>VANTAGGI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 smtClean="0">
                <a:latin typeface="Baskerville Old Face" panose="02020602080505020303" pitchFamily="18" charset="0"/>
              </a:rPr>
              <a:t>Rischio </a:t>
            </a:r>
            <a:r>
              <a:rPr lang="it-IT" sz="24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minimo </a:t>
            </a:r>
            <a:r>
              <a:rPr lang="it-IT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di </a:t>
            </a:r>
            <a:r>
              <a:rPr lang="it-IT" sz="24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lesioni</a:t>
            </a:r>
            <a:r>
              <a:rPr lang="it-IT" sz="2400" b="1" dirty="0">
                <a:latin typeface="Baskerville Old Face" panose="02020602080505020303" pitchFamily="18" charset="0"/>
              </a:rPr>
              <a:t> </a:t>
            </a:r>
            <a:r>
              <a:rPr lang="it-IT" sz="2400" b="1" dirty="0" smtClean="0">
                <a:latin typeface="Baskerville Old Face" panose="02020602080505020303" pitchFamily="18" charset="0"/>
              </a:rPr>
              <a:t>indipendentemente dall'</a:t>
            </a:r>
            <a:r>
              <a:rPr lang="it-IT" sz="2400" b="1" dirty="0" smtClean="0">
                <a:solidFill>
                  <a:srgbClr val="00B050"/>
                </a:solidFill>
                <a:latin typeface="Baskerville Old Face" panose="02020602080505020303" pitchFamily="18" charset="0"/>
              </a:rPr>
              <a:t>esperienza </a:t>
            </a:r>
            <a:r>
              <a:rPr lang="it-IT" sz="2400" b="1" dirty="0" smtClean="0">
                <a:latin typeface="Baskerville Old Face" panose="02020602080505020303" pitchFamily="18" charset="0"/>
              </a:rPr>
              <a:t>del chirurgo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 smtClean="0">
                <a:latin typeface="Baskerville Old Face" panose="02020602080505020303" pitchFamily="18" charset="0"/>
              </a:rPr>
              <a:t>Particolarmente </a:t>
            </a:r>
            <a:r>
              <a:rPr lang="it-IT" sz="2400" b="1" dirty="0">
                <a:latin typeface="Baskerville Old Face" panose="02020602080505020303" pitchFamily="18" charset="0"/>
              </a:rPr>
              <a:t>utile in caso di </a:t>
            </a:r>
            <a:r>
              <a:rPr lang="it-IT" sz="2400" b="1" dirty="0">
                <a:solidFill>
                  <a:srgbClr val="00B050"/>
                </a:solidFill>
                <a:latin typeface="Baskerville Old Face" panose="02020602080505020303" pitchFamily="18" charset="0"/>
              </a:rPr>
              <a:t>pregressi interventi </a:t>
            </a:r>
            <a:r>
              <a:rPr lang="it-IT" sz="2400" b="1" dirty="0">
                <a:latin typeface="Baskerville Old Face" panose="02020602080505020303" pitchFamily="18" charset="0"/>
              </a:rPr>
              <a:t>chirurgici addominali </a:t>
            </a:r>
            <a:endParaRPr lang="it-IT" sz="2400" b="1" dirty="0" smtClean="0">
              <a:latin typeface="Baskerville Old Face" panose="02020602080505020303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 smtClean="0">
                <a:latin typeface="Baskerville Old Face" panose="02020602080505020303" pitchFamily="18" charset="0"/>
              </a:rPr>
              <a:t>Rischio </a:t>
            </a:r>
            <a:r>
              <a:rPr lang="it-IT" sz="24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ridotto di lesioni ai vasi </a:t>
            </a:r>
            <a:r>
              <a:rPr lang="it-IT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retroperitoneali </a:t>
            </a:r>
            <a:r>
              <a:rPr lang="it-IT" sz="2400" b="1" dirty="0" smtClean="0">
                <a:latin typeface="Baskerville Old Face" panose="02020602080505020303" pitchFamily="18" charset="0"/>
              </a:rPr>
              <a:t>perché il </a:t>
            </a:r>
            <a:r>
              <a:rPr lang="it-IT" sz="2400" b="1" dirty="0" err="1">
                <a:latin typeface="Baskerville Old Face" panose="02020602080505020303" pitchFamily="18" charset="0"/>
              </a:rPr>
              <a:t>trocar</a:t>
            </a:r>
            <a:r>
              <a:rPr lang="it-IT" sz="2400" b="1" dirty="0">
                <a:latin typeface="Baskerville Old Face" panose="02020602080505020303" pitchFamily="18" charset="0"/>
              </a:rPr>
              <a:t> è smusso e l'angolo di ingresso consente al chirurgo di manovrare la cannula con un'angolazione che evita il contatto con i visceri, garantendo comunque il posizionamento </a:t>
            </a:r>
            <a:r>
              <a:rPr lang="it-IT" sz="2400" b="1" dirty="0" smtClean="0">
                <a:latin typeface="Baskerville Old Face" panose="02020602080505020303" pitchFamily="18" charset="0"/>
              </a:rPr>
              <a:t>peritoneale.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 smtClean="0">
                <a:latin typeface="Baskerville Old Face" panose="02020602080505020303" pitchFamily="18" charset="0"/>
              </a:rPr>
              <a:t>Il </a:t>
            </a:r>
            <a:r>
              <a:rPr lang="it-IT" sz="2400" b="1" dirty="0">
                <a:latin typeface="Baskerville Old Face" panose="02020602080505020303" pitchFamily="18" charset="0"/>
              </a:rPr>
              <a:t>rischio di insufflazione extraperitoneale è </a:t>
            </a:r>
            <a:r>
              <a:rPr lang="it-IT" sz="2400" b="1" dirty="0" smtClean="0">
                <a:latin typeface="Baskerville Old Face" panose="02020602080505020303" pitchFamily="18" charset="0"/>
              </a:rPr>
              <a:t>eliminato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 smtClean="0">
                <a:latin typeface="Baskerville Old Face" panose="02020602080505020303" pitchFamily="18" charset="0"/>
              </a:rPr>
              <a:t>La </a:t>
            </a:r>
            <a:r>
              <a:rPr lang="it-IT" sz="2400" b="1" dirty="0">
                <a:latin typeface="Baskerville Old Face" panose="02020602080505020303" pitchFamily="18" charset="0"/>
              </a:rPr>
              <a:t>probabilità di formazione di </a:t>
            </a:r>
            <a:r>
              <a:rPr lang="it-IT" sz="24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ernia</a:t>
            </a:r>
            <a:r>
              <a:rPr lang="it-IT" sz="2400" b="1" dirty="0">
                <a:latin typeface="Baskerville Old Face" panose="02020602080505020303" pitchFamily="18" charset="0"/>
              </a:rPr>
              <a:t> è ridotta poiché la fascia viene chiusa come parte della tecnica</a:t>
            </a:r>
            <a:r>
              <a:rPr lang="it-IT" sz="2400" b="1" dirty="0" smtClean="0">
                <a:latin typeface="Baskerville Old Face" panose="02020602080505020303" pitchFamily="18" charset="0"/>
              </a:rPr>
              <a:t>.</a:t>
            </a:r>
            <a:endParaRPr lang="it-IT" sz="2400" b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49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9509760" y="6316394"/>
            <a:ext cx="2579693" cy="47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>
              <a:buFont typeface="Wingdings" pitchFamily="2" charset="2"/>
              <a:buNone/>
            </a:pPr>
            <a:r>
              <a:rPr lang="de-DE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Dott. Raffaele Porfidia</a:t>
            </a: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gray">
          <a:xfrm>
            <a:off x="53925" y="84408"/>
            <a:ext cx="4027745" cy="69746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TUOL</a:t>
            </a:r>
          </a:p>
          <a:p>
            <a:pPr algn="ctr" eaLnBrk="1" hangingPunct="1"/>
            <a:r>
              <a:rPr lang="it-IT" alt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TRANS UMBELICAL OPEN LAPAROSCOPY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9"/>
          <a:stretch/>
        </p:blipFill>
        <p:spPr>
          <a:xfrm>
            <a:off x="6574320" y="84410"/>
            <a:ext cx="3257550" cy="104202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9757" y="1170228"/>
            <a:ext cx="12049696" cy="3785652"/>
          </a:xfrm>
          <a:prstGeom prst="rect">
            <a:avLst/>
          </a:prstGeom>
          <a:ln w="28575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algn="just" fontAlgn="base"/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Note di Tecnica</a:t>
            </a:r>
          </a:p>
          <a:p>
            <a:pPr algn="just" fontAlgn="base">
              <a:buFont typeface="+mj-lt"/>
              <a:buAutoNum type="arabicPeriod"/>
            </a:pP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Si </a:t>
            </a: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esegue una piccola incisione 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cutanea nella </a:t>
            </a: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regione 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ombelicale.</a:t>
            </a:r>
          </a:p>
          <a:p>
            <a:pPr algn="just" fontAlgn="base">
              <a:buFont typeface="+mj-lt"/>
              <a:buAutoNum type="arabicPeriod"/>
            </a:pP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Dissezione del tessuto sottocutaneo, mediante forbici, evidenziando la fascia aponeurotica</a:t>
            </a:r>
          </a:p>
          <a:p>
            <a:pPr algn="just" fontAlgn="base">
              <a:buFont typeface="+mj-lt"/>
              <a:buAutoNum type="arabicPeriod"/>
            </a:pP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Trazione verso l’alto del margine cutaneo superiore evidenziando il punto di confluenza fra cicatrice ombelicale e linea alba </a:t>
            </a:r>
            <a:r>
              <a:rPr lang="it-IT" sz="2400" b="1" dirty="0" smtClean="0">
                <a:solidFill>
                  <a:srgbClr val="00B050"/>
                </a:solidFill>
                <a:latin typeface="Baskerville Old Face" panose="02020602080505020303" pitchFamily="18" charset="0"/>
              </a:rPr>
              <a:t>(in questo punto la fascia ed il peritoneo sono in stretto contratto tra di loro)</a:t>
            </a:r>
          </a:p>
          <a:p>
            <a:pPr algn="just" fontAlgn="base">
              <a:buFont typeface="+mj-lt"/>
              <a:buAutoNum type="arabicPeriod"/>
            </a:pP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Incisione della fascia aponeurotica inserendo la punta delle </a:t>
            </a:r>
            <a:r>
              <a:rPr lang="it-IT" sz="2400" b="1" dirty="0" smtClean="0">
                <a:solidFill>
                  <a:srgbClr val="00B050"/>
                </a:solidFill>
                <a:latin typeface="Baskerville Old Face" panose="02020602080505020303" pitchFamily="18" charset="0"/>
              </a:rPr>
              <a:t>forbici in questo punto</a:t>
            </a:r>
            <a:endParaRPr lang="it-IT" sz="2400" b="1" dirty="0">
              <a:solidFill>
                <a:srgbClr val="00B050"/>
              </a:solidFill>
              <a:latin typeface="Baskerville Old Face" panose="02020602080505020303" pitchFamily="18" charset="0"/>
            </a:endParaRPr>
          </a:p>
          <a:p>
            <a:pPr algn="just" fontAlgn="base">
              <a:buFont typeface="+mj-lt"/>
              <a:buAutoNum type="arabicPeriod"/>
            </a:pP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Introduzione dei divaricatori nell’incisione fasciale appena effettuata</a:t>
            </a:r>
          </a:p>
          <a:p>
            <a:pPr algn="just" fontAlgn="base">
              <a:buFont typeface="+mj-lt"/>
              <a:buAutoNum type="arabicPeriod"/>
            </a:pP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Sulla guida del divaricatore s’introduce il </a:t>
            </a:r>
            <a:r>
              <a:rPr lang="it-IT" sz="2400" b="1" dirty="0" err="1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trocar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smusso a vista</a:t>
            </a:r>
            <a:endParaRPr lang="it-IT" sz="2400" b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algn="just" fontAlgn="base">
              <a:buFont typeface="+mj-lt"/>
              <a:buAutoNum type="arabicPeriod"/>
            </a:pP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Insufflazione 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dell’addome mediante CO₂</a:t>
            </a:r>
            <a:endParaRPr lang="it-IT" sz="2400" b="1" i="0" dirty="0">
              <a:solidFill>
                <a:srgbClr val="000000"/>
              </a:solidFill>
              <a:effectLst/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18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9509760" y="6316394"/>
            <a:ext cx="2579693" cy="47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>
              <a:buFont typeface="Wingdings" pitchFamily="2" charset="2"/>
              <a:buNone/>
            </a:pPr>
            <a:r>
              <a:rPr lang="de-DE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Dott. Raffaele Porfidia</a:t>
            </a: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gray">
          <a:xfrm>
            <a:off x="53925" y="84408"/>
            <a:ext cx="4027745" cy="69746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TUOL</a:t>
            </a:r>
          </a:p>
          <a:p>
            <a:pPr algn="ctr" eaLnBrk="1" hangingPunct="1"/>
            <a:r>
              <a:rPr lang="it-IT" alt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TRANS UMBELICAL OPEN LAPAROSCOPY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9"/>
          <a:stretch/>
        </p:blipFill>
        <p:spPr>
          <a:xfrm>
            <a:off x="6574320" y="84410"/>
            <a:ext cx="3257550" cy="1042026"/>
          </a:xfrm>
          <a:prstGeom prst="rect">
            <a:avLst/>
          </a:prstGeom>
        </p:spPr>
      </p:pic>
      <p:pic>
        <p:nvPicPr>
          <p:cNvPr id="4" name="Tuol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1152525"/>
            <a:ext cx="80772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0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9509760" y="6316394"/>
            <a:ext cx="2579693" cy="47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>
              <a:buFont typeface="Wingdings" pitchFamily="2" charset="2"/>
              <a:buNone/>
            </a:pPr>
            <a:r>
              <a:rPr lang="de-DE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Dott. Raffaele Porfidia</a:t>
            </a: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gray">
          <a:xfrm>
            <a:off x="53925" y="84408"/>
            <a:ext cx="4027745" cy="69746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OPEN VERESS ASSISTITA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9"/>
          <a:stretch/>
        </p:blipFill>
        <p:spPr>
          <a:xfrm>
            <a:off x="8831903" y="10732"/>
            <a:ext cx="3257550" cy="104202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9757" y="2601459"/>
            <a:ext cx="12049696" cy="3046988"/>
          </a:xfrm>
          <a:prstGeom prst="rect">
            <a:avLst/>
          </a:prstGeom>
          <a:ln w="28575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algn="just" fontAlgn="base"/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Note di Tecnica</a:t>
            </a:r>
          </a:p>
          <a:p>
            <a:pPr algn="just" fontAlgn="base">
              <a:buFont typeface="+mj-lt"/>
              <a:buAutoNum type="arabicPeriod"/>
            </a:pP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Posizionare ago di </a:t>
            </a:r>
            <a:r>
              <a:rPr lang="it-IT" sz="2400" b="1" dirty="0" err="1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Veress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nel punto di Palmer ed indurre pneumoperitoneo</a:t>
            </a:r>
          </a:p>
          <a:p>
            <a:pPr algn="just" fontAlgn="base">
              <a:buFont typeface="+mj-lt"/>
              <a:buAutoNum type="arabicPeriod"/>
            </a:pP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Scegliere la sede per l’introduzione del </a:t>
            </a:r>
            <a:r>
              <a:rPr lang="it-IT" sz="2400" b="1" dirty="0" err="1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trocar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dell’ottica</a:t>
            </a:r>
          </a:p>
          <a:p>
            <a:pPr algn="just" fontAlgn="base">
              <a:buFont typeface="+mj-lt"/>
              <a:buAutoNum type="arabicPeriod"/>
            </a:pP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In tale sede effettuare prove di aspirazione con una siringa da 10 ml riempita con 3 ml di fisiologica</a:t>
            </a:r>
          </a:p>
          <a:p>
            <a:pPr algn="just" fontAlgn="base">
              <a:buFont typeface="+mj-lt"/>
              <a:buAutoNum type="arabicPeriod"/>
            </a:pP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Incisione di 10-12 mm fino al peritoneo incluso</a:t>
            </a:r>
          </a:p>
          <a:p>
            <a:pPr algn="just" fontAlgn="base">
              <a:buFont typeface="+mj-lt"/>
              <a:buAutoNum type="arabicPeriod"/>
            </a:pP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Appena fuoriesce </a:t>
            </a:r>
            <a:r>
              <a:rPr lang="it-IT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CO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₂ , s’introduce </a:t>
            </a:r>
            <a:r>
              <a:rPr lang="it-IT" sz="2400" b="1" dirty="0" err="1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trocar</a:t>
            </a:r>
            <a:r>
              <a:rPr lang="it-IT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smusso e l’ottica per verificare l’esatto posizionamento</a:t>
            </a:r>
            <a:endParaRPr lang="it-IT" sz="2400" b="1" i="0" dirty="0">
              <a:solidFill>
                <a:srgbClr val="000000"/>
              </a:solidFill>
              <a:effectLst/>
              <a:latin typeface="Baskerville Old Face" panose="02020602080505020303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3" b="31086"/>
          <a:stretch/>
        </p:blipFill>
        <p:spPr>
          <a:xfrm>
            <a:off x="4419316" y="148220"/>
            <a:ext cx="4074941" cy="569843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422853" y="5641987"/>
            <a:ext cx="3839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latin typeface="Baskerville Old Face" panose="02020602080505020303" pitchFamily="18" charset="0"/>
              </a:rPr>
              <a:t>VANTAGGI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 smtClean="0">
                <a:latin typeface="Baskerville Old Face" panose="02020602080505020303" pitchFamily="18" charset="0"/>
              </a:rPr>
              <a:t>Pregressa laparotomia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Paziente obeso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" y="816596"/>
            <a:ext cx="6825711" cy="159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8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9509760" y="6316394"/>
            <a:ext cx="2579693" cy="47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>
              <a:buFont typeface="Wingdings" pitchFamily="2" charset="2"/>
              <a:buNone/>
            </a:pPr>
            <a:r>
              <a:rPr lang="de-DE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Dott. Raffaele Porfidia</a:t>
            </a: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gray">
          <a:xfrm>
            <a:off x="53925" y="84408"/>
            <a:ext cx="4027745" cy="69746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OPEN VERESS ASSISTITA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9"/>
          <a:stretch/>
        </p:blipFill>
        <p:spPr>
          <a:xfrm>
            <a:off x="8831903" y="10732"/>
            <a:ext cx="3257550" cy="104202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3" b="31086"/>
          <a:stretch/>
        </p:blipFill>
        <p:spPr>
          <a:xfrm>
            <a:off x="4419316" y="148220"/>
            <a:ext cx="4074941" cy="569843"/>
          </a:xfrm>
          <a:prstGeom prst="rect">
            <a:avLst/>
          </a:prstGeom>
        </p:spPr>
      </p:pic>
      <p:pic>
        <p:nvPicPr>
          <p:cNvPr id="4" name="Open Veress Assistita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7400" y="1152525"/>
            <a:ext cx="80772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8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9509760" y="6316394"/>
            <a:ext cx="2579693" cy="47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>
              <a:buFont typeface="Wingdings" pitchFamily="2" charset="2"/>
              <a:buNone/>
            </a:pPr>
            <a:r>
              <a:rPr lang="de-DE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Dott. Raffaele Porfidia</a:t>
            </a: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gray">
          <a:xfrm>
            <a:off x="96125" y="138855"/>
            <a:ext cx="11993327" cy="50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Induzione Pneumoperitoneo: </a:t>
            </a:r>
            <a:r>
              <a:rPr lang="it-IT" altLang="it-IT" sz="2400" b="1" dirty="0" smtClean="0">
                <a:solidFill>
                  <a:srgbClr val="FF0000"/>
                </a:solidFill>
                <a:latin typeface="Baskerville Old Face" pitchFamily="18" charset="0"/>
              </a:rPr>
              <a:t>Prima manovra chirurgica obbligatoria</a:t>
            </a:r>
            <a:endParaRPr lang="it-IT" altLang="it-IT" sz="14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gray">
          <a:xfrm>
            <a:off x="5739205" y="3046644"/>
            <a:ext cx="5952975" cy="167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eaLnBrk="1" hangingPunct="1"/>
            <a:r>
              <a:rPr lang="it-IT" altLang="it-IT" sz="2400" b="1" dirty="0" smtClean="0">
                <a:latin typeface="Baskerville Old Face" panose="02020602080505020303" pitchFamily="18" charset="0"/>
              </a:rPr>
              <a:t>Differenze statisticamente significative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it-IT" altLang="it-IT" sz="2400" b="1" dirty="0" smtClean="0">
                <a:latin typeface="Baskerville Old Face" panose="02020602080505020303" pitchFamily="18" charset="0"/>
              </a:rPr>
              <a:t>Infezione dell’accesso (&gt; </a:t>
            </a:r>
            <a:r>
              <a:rPr lang="it-IT" altLang="it-IT" sz="2400" b="1" dirty="0" err="1" smtClean="0">
                <a:latin typeface="Baskerville Old Face" panose="02020602080505020303" pitchFamily="18" charset="0"/>
              </a:rPr>
              <a:t>Hasson</a:t>
            </a:r>
            <a:r>
              <a:rPr lang="it-IT" altLang="it-IT" sz="2400" b="1" dirty="0" smtClean="0">
                <a:latin typeface="Baskerville Old Face" panose="02020602080505020303" pitchFamily="18" charset="0"/>
              </a:rPr>
              <a:t>)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it-IT" altLang="it-IT" sz="2400" b="1" dirty="0" smtClean="0">
                <a:latin typeface="Baskerville Old Face" panose="02020602080505020303" pitchFamily="18" charset="0"/>
              </a:rPr>
              <a:t>Ematoma dell’accesso (&gt; </a:t>
            </a:r>
            <a:r>
              <a:rPr lang="it-IT" altLang="it-IT" sz="2400" b="1" dirty="0" err="1" smtClean="0">
                <a:latin typeface="Baskerville Old Face" panose="02020602080505020303" pitchFamily="18" charset="0"/>
              </a:rPr>
              <a:t>Hasson</a:t>
            </a:r>
            <a:r>
              <a:rPr lang="it-IT" altLang="it-IT" sz="2400" b="1" dirty="0" smtClean="0">
                <a:latin typeface="Baskerville Old Face" panose="02020602080505020303" pitchFamily="18" charset="0"/>
              </a:rPr>
              <a:t>)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it-IT" altLang="it-IT" sz="2400" b="1" dirty="0" smtClean="0">
                <a:latin typeface="Baskerville Old Face" panose="02020602080505020303" pitchFamily="18" charset="0"/>
              </a:rPr>
              <a:t>Perdita di Gas (&gt; </a:t>
            </a:r>
            <a:r>
              <a:rPr lang="it-IT" altLang="it-IT" sz="2400" b="1" dirty="0" err="1" smtClean="0">
                <a:latin typeface="Baskerville Old Face" panose="02020602080505020303" pitchFamily="18" charset="0"/>
              </a:rPr>
              <a:t>Hasson</a:t>
            </a:r>
            <a:r>
              <a:rPr lang="it-IT" altLang="it-IT" sz="2400" b="1" dirty="0" smtClean="0">
                <a:latin typeface="Baskerville Old Face" panose="02020602080505020303" pitchFamily="18" charset="0"/>
              </a:rPr>
              <a:t>)</a:t>
            </a:r>
          </a:p>
          <a:p>
            <a:pPr eaLnBrk="1" hangingPunct="1"/>
            <a:endParaRPr lang="it-IT" altLang="it-IT" sz="2400" b="1" dirty="0" smtClean="0">
              <a:latin typeface="Baskerville Old Face" panose="02020602080505020303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11" y="649453"/>
            <a:ext cx="4887007" cy="4553585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3439886" y="2112158"/>
            <a:ext cx="1553028" cy="255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</a:rPr>
              <a:t>2024</a:t>
            </a:r>
            <a:endParaRPr lang="it-IT" sz="2400" b="1" dirty="0">
              <a:solidFill>
                <a:srgbClr val="FFFF00"/>
              </a:solidFill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gray">
          <a:xfrm>
            <a:off x="5719331" y="707639"/>
            <a:ext cx="5651034" cy="271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eaLnBrk="1" hangingPunct="1"/>
            <a:r>
              <a:rPr lang="it-IT" altLang="it-IT" sz="2400" b="1" dirty="0" smtClean="0">
                <a:latin typeface="Baskerville Old Face" panose="02020602080505020303" pitchFamily="18" charset="0"/>
              </a:rPr>
              <a:t>Differenze statisticamente NON significative: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it-IT" altLang="it-IT" sz="2400" b="1" dirty="0" smtClean="0">
                <a:latin typeface="Baskerville Old Face" panose="02020602080505020303" pitchFamily="18" charset="0"/>
              </a:rPr>
              <a:t>Tempo di chiusura accesso (minuti)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it-IT" altLang="it-IT" sz="2400" b="1" dirty="0" smtClean="0">
                <a:latin typeface="Baskerville Old Face" panose="02020602080505020303" pitchFamily="18" charset="0"/>
              </a:rPr>
              <a:t>Danno Vascolare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it-IT" altLang="it-IT" sz="2400" b="1" dirty="0" smtClean="0">
                <a:latin typeface="Baskerville Old Face" panose="02020602080505020303" pitchFamily="18" charset="0"/>
              </a:rPr>
              <a:t>Danno Viscerale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it-IT" altLang="it-IT" sz="2400" b="1" dirty="0" smtClean="0">
                <a:latin typeface="Baskerville Old Face" panose="02020602080505020303" pitchFamily="18" charset="0"/>
              </a:rPr>
              <a:t>Danno Omento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it-IT" altLang="it-IT" sz="2400" b="1" dirty="0" smtClean="0">
                <a:latin typeface="Baskerville Old Face" panose="02020602080505020303" pitchFamily="18" charset="0"/>
              </a:rPr>
              <a:t>Laparocele su sito </a:t>
            </a:r>
            <a:r>
              <a:rPr lang="it-IT" altLang="it-IT" sz="2400" b="1" dirty="0" err="1" smtClean="0">
                <a:latin typeface="Baskerville Old Face" panose="02020602080505020303" pitchFamily="18" charset="0"/>
              </a:rPr>
              <a:t>trocar</a:t>
            </a:r>
            <a:endParaRPr lang="it-IT" altLang="it-IT" sz="2400" b="1" dirty="0" smtClean="0">
              <a:latin typeface="Baskerville Old Face" panose="02020602080505020303" pitchFamily="18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gray">
          <a:xfrm>
            <a:off x="2017745" y="5336513"/>
            <a:ext cx="8150085" cy="85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La tecnica Open ha tempi di accesso MINORI rispetto alla </a:t>
            </a:r>
            <a:r>
              <a:rPr lang="it-IT" altLang="it-IT" sz="2400" b="1" dirty="0" err="1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Closed</a:t>
            </a:r>
            <a:endParaRPr lang="it-IT" altLang="it-IT" sz="2400" b="1" dirty="0" smtClean="0">
              <a:solidFill>
                <a:srgbClr val="C00000"/>
              </a:solidFill>
              <a:latin typeface="Baskerville Old Face" panose="02020602080505020303" pitchFamily="18" charset="0"/>
            </a:endParaRPr>
          </a:p>
          <a:p>
            <a:pPr algn="ctr" eaLnBrk="1" hangingPunct="1"/>
            <a:r>
              <a:rPr lang="it-IT" altLang="it-IT" sz="2400" b="1" dirty="0">
                <a:latin typeface="Baskerville Old Face" panose="02020602080505020303" pitchFamily="18" charset="0"/>
              </a:rPr>
              <a:t>n</a:t>
            </a:r>
            <a:r>
              <a:rPr lang="it-IT" altLang="it-IT" sz="2400" b="1" dirty="0" smtClean="0">
                <a:latin typeface="Baskerville Old Face" panose="02020602080505020303" pitchFamily="18" charset="0"/>
              </a:rPr>
              <a:t>ella Colecistectomia Laparoscopica</a:t>
            </a:r>
          </a:p>
          <a:p>
            <a:pPr eaLnBrk="1" hangingPunct="1"/>
            <a:endParaRPr lang="it-IT" altLang="it-IT" sz="2400" b="1" dirty="0" smtClean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20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9509760" y="6316394"/>
            <a:ext cx="2579693" cy="47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>
              <a:buFont typeface="Wingdings" pitchFamily="2" charset="2"/>
              <a:buNone/>
            </a:pPr>
            <a:r>
              <a:rPr lang="de-DE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Dott. Raffaele Porfidia</a:t>
            </a: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3925" y="2308629"/>
            <a:ext cx="12035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Baskerville Old Face" panose="02020602080505020303" pitchFamily="18" charset="0"/>
              </a:rPr>
              <a:t>Sebbene la letteratura esistente descriva spesso la potenziale </a:t>
            </a:r>
            <a:r>
              <a:rPr lang="it-IT" sz="2400" b="1" dirty="0">
                <a:solidFill>
                  <a:srgbClr val="00B050"/>
                </a:solidFill>
                <a:latin typeface="Baskerville Old Face" panose="02020602080505020303" pitchFamily="18" charset="0"/>
              </a:rPr>
              <a:t>associazione della tecnica dell'ago di </a:t>
            </a:r>
            <a:r>
              <a:rPr lang="it-IT" sz="2400" b="1" dirty="0" err="1">
                <a:solidFill>
                  <a:srgbClr val="00B050"/>
                </a:solidFill>
                <a:latin typeface="Baskerville Old Face" panose="02020602080505020303" pitchFamily="18" charset="0"/>
              </a:rPr>
              <a:t>Veress</a:t>
            </a:r>
            <a:r>
              <a:rPr lang="it-IT" sz="2400" b="1" dirty="0">
                <a:solidFill>
                  <a:srgbClr val="00B050"/>
                </a:solidFill>
                <a:latin typeface="Baskerville Old Face" panose="02020602080505020303" pitchFamily="18" charset="0"/>
              </a:rPr>
              <a:t> con lesioni viscerali e vascolari</a:t>
            </a:r>
            <a:r>
              <a:rPr lang="it-IT" sz="2400" dirty="0">
                <a:latin typeface="Baskerville Old Face" panose="02020602080505020303" pitchFamily="18" charset="0"/>
              </a:rPr>
              <a:t> durante le procedure laparoscopiche, </a:t>
            </a:r>
            <a:endParaRPr lang="it-IT" sz="2400" dirty="0" smtClean="0">
              <a:latin typeface="Baskerville Old Face" panose="02020602080505020303" pitchFamily="18" charset="0"/>
            </a:endParaRPr>
          </a:p>
          <a:p>
            <a:pPr algn="just"/>
            <a:r>
              <a:rPr lang="it-IT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24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nostro studio non ha rilevato differenze statisticamente significative </a:t>
            </a:r>
            <a:r>
              <a:rPr lang="it-IT" sz="2400" dirty="0">
                <a:latin typeface="Baskerville Old Face" panose="02020602080505020303" pitchFamily="18" charset="0"/>
              </a:rPr>
              <a:t>nell'indice di sicurezza tra la tecnica di </a:t>
            </a:r>
            <a:r>
              <a:rPr lang="it-IT" sz="2400" dirty="0" err="1">
                <a:latin typeface="Baskerville Old Face" panose="02020602080505020303" pitchFamily="18" charset="0"/>
              </a:rPr>
              <a:t>Veress</a:t>
            </a:r>
            <a:r>
              <a:rPr lang="it-IT" sz="2400" dirty="0">
                <a:latin typeface="Baskerville Old Face" panose="02020602080505020303" pitchFamily="18" charset="0"/>
              </a:rPr>
              <a:t> e la tecnica di </a:t>
            </a:r>
            <a:r>
              <a:rPr lang="it-IT" sz="2400" dirty="0" err="1" smtClean="0">
                <a:latin typeface="Baskerville Old Face" panose="02020602080505020303" pitchFamily="18" charset="0"/>
              </a:rPr>
              <a:t>Hasson</a:t>
            </a:r>
            <a:r>
              <a:rPr lang="it-IT" sz="2400" dirty="0" smtClean="0">
                <a:latin typeface="Baskerville Old Face" panose="02020602080505020303" pitchFamily="18" charset="0"/>
              </a:rPr>
              <a:t>.</a:t>
            </a:r>
          </a:p>
          <a:p>
            <a:pPr algn="just"/>
            <a:r>
              <a:rPr lang="it-IT" sz="2400" dirty="0" smtClean="0">
                <a:latin typeface="Baskerville Old Face" panose="02020602080505020303" pitchFamily="18" charset="0"/>
              </a:rPr>
              <a:t>Ciò </a:t>
            </a:r>
            <a:r>
              <a:rPr lang="it-IT" sz="2400" dirty="0">
                <a:latin typeface="Baskerville Old Face" panose="02020602080505020303" pitchFamily="18" charset="0"/>
              </a:rPr>
              <a:t>indica che </a:t>
            </a:r>
            <a:r>
              <a:rPr lang="it-IT" sz="24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entrambi</a:t>
            </a:r>
            <a:r>
              <a:rPr lang="it-IT" sz="2400" dirty="0">
                <a:latin typeface="Baskerville Old Face" panose="02020602080505020303" pitchFamily="18" charset="0"/>
              </a:rPr>
              <a:t> i metodi sono relativamente </a:t>
            </a:r>
            <a:r>
              <a:rPr lang="it-IT" sz="24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sicuri</a:t>
            </a:r>
            <a:r>
              <a:rPr lang="it-IT" sz="2400" dirty="0">
                <a:latin typeface="Baskerville Old Face" panose="02020602080505020303" pitchFamily="18" charset="0"/>
              </a:rPr>
              <a:t> se eseguiti correttamente. </a:t>
            </a:r>
            <a:endParaRPr lang="it-IT" sz="24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4" y="621444"/>
            <a:ext cx="7011378" cy="1343212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7779656" y="486227"/>
            <a:ext cx="2706915" cy="1688122"/>
            <a:chOff x="7779656" y="486227"/>
            <a:chExt cx="2706915" cy="1688122"/>
          </a:xfrm>
        </p:grpSpPr>
        <p:sp>
          <p:nvSpPr>
            <p:cNvPr id="2" name="Freccia circolare a destra 1"/>
            <p:cNvSpPr/>
            <p:nvPr/>
          </p:nvSpPr>
          <p:spPr>
            <a:xfrm rot="21350776">
              <a:off x="7779656" y="621444"/>
              <a:ext cx="957943" cy="1512156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7" name="Freccia circolare a destra 6"/>
            <p:cNvSpPr/>
            <p:nvPr/>
          </p:nvSpPr>
          <p:spPr>
            <a:xfrm rot="10800000">
              <a:off x="9528628" y="498072"/>
              <a:ext cx="957943" cy="1512156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737600" y="1712684"/>
              <a:ext cx="820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>
                  <a:latin typeface="Baskerville Old Face" panose="02020602080505020303" pitchFamily="18" charset="0"/>
                </a:rPr>
                <a:t>2024</a:t>
              </a:r>
              <a:endParaRPr lang="it-IT" sz="2400" b="1" dirty="0">
                <a:latin typeface="Baskerville Old Face" panose="02020602080505020303" pitchFamily="18" charset="0"/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8715829" y="486227"/>
              <a:ext cx="820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>
                  <a:latin typeface="Baskerville Old Face" panose="02020602080505020303" pitchFamily="18" charset="0"/>
                </a:rPr>
                <a:t>2019</a:t>
              </a:r>
              <a:endParaRPr lang="it-IT" sz="2400" b="1" dirty="0">
                <a:latin typeface="Baskerville Old Face" panose="02020602080505020303" pitchFamily="18" charset="0"/>
              </a:endParaRPr>
            </a:p>
          </p:txBody>
        </p:sp>
      </p:grpSp>
      <p:sp>
        <p:nvSpPr>
          <p:cNvPr id="11" name="Rettangolo 10"/>
          <p:cNvSpPr/>
          <p:nvPr/>
        </p:nvSpPr>
        <p:spPr>
          <a:xfrm>
            <a:off x="53923" y="4810646"/>
            <a:ext cx="12035529" cy="830997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Baskerville Old Face" panose="02020602080505020303" pitchFamily="18" charset="0"/>
              </a:rPr>
              <a:t>Di conseguenza, suggerisce che </a:t>
            </a:r>
            <a:r>
              <a:rPr lang="it-IT" sz="2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non esiste un metodo universalmente ottimale per creare pneumoperitoneo</a:t>
            </a:r>
            <a:r>
              <a:rPr lang="it-IT" sz="2400" dirty="0">
                <a:latin typeface="Baskerville Old Face" panose="02020602080505020303" pitchFamily="18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negli interventi chirurgici laparoscopici e robotici.</a:t>
            </a:r>
          </a:p>
        </p:txBody>
      </p:sp>
    </p:spTree>
    <p:extLst>
      <p:ext uri="{BB962C8B-B14F-4D97-AF65-F5344CB8AC3E}">
        <p14:creationId xmlns:p14="http://schemas.microsoft.com/office/powerpoint/2010/main" val="22046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92766" y="138855"/>
            <a:ext cx="11930430" cy="2043009"/>
            <a:chOff x="92766" y="138855"/>
            <a:chExt cx="11930430" cy="2043009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501" y="559589"/>
              <a:ext cx="4967517" cy="1622275"/>
            </a:xfrm>
            <a:prstGeom prst="rect">
              <a:avLst/>
            </a:prstGeom>
          </p:spPr>
        </p:pic>
        <p:sp>
          <p:nvSpPr>
            <p:cNvPr id="12" name="Rectangle 12"/>
            <p:cNvSpPr>
              <a:spLocks noChangeArrowheads="1"/>
            </p:cNvSpPr>
            <p:nvPr/>
          </p:nvSpPr>
          <p:spPr bwMode="gray">
            <a:xfrm>
              <a:off x="92766" y="138855"/>
              <a:ext cx="11930430" cy="508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/>
            <a:lstStyle/>
            <a:p>
              <a:pPr algn="ctr" eaLnBrk="1" hangingPunct="1"/>
              <a:r>
                <a:rPr lang="it-IT" altLang="it-IT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Baskerville Old Face" pitchFamily="18" charset="0"/>
                </a:rPr>
                <a:t>Induzione Pneumoperitoneo: </a:t>
              </a:r>
              <a:r>
                <a:rPr lang="it-IT" altLang="it-IT" sz="2400" b="1" dirty="0" smtClean="0">
                  <a:solidFill>
                    <a:srgbClr val="FF0000"/>
                  </a:solidFill>
                  <a:latin typeface="Baskerville Old Face" pitchFamily="18" charset="0"/>
                </a:rPr>
                <a:t>Prima manovra chirurgica obbligatoria</a:t>
              </a:r>
              <a:endParaRPr lang="it-IT" altLang="it-IT" sz="1400" dirty="0">
                <a:solidFill>
                  <a:srgbClr val="FF0000"/>
                </a:solidFill>
              </a:endParaRPr>
            </a:p>
          </p:txBody>
        </p:sp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t="24089" r="11638"/>
            <a:stretch/>
          </p:blipFill>
          <p:spPr>
            <a:xfrm>
              <a:off x="198787" y="546337"/>
              <a:ext cx="1961328" cy="1297763"/>
            </a:xfrm>
            <a:prstGeom prst="rect">
              <a:avLst/>
            </a:prstGeom>
          </p:spPr>
        </p:pic>
        <p:sp>
          <p:nvSpPr>
            <p:cNvPr id="4" name="Rettangolo arrotondato 3"/>
            <p:cNvSpPr/>
            <p:nvPr/>
          </p:nvSpPr>
          <p:spPr>
            <a:xfrm>
              <a:off x="8653670" y="795132"/>
              <a:ext cx="2425147" cy="569878"/>
            </a:xfrm>
            <a:prstGeom prst="roundRect">
              <a:avLst/>
            </a:prstGeom>
            <a:solidFill>
              <a:srgbClr val="BDBD0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>
                  <a:solidFill>
                    <a:schemeClr val="tx1"/>
                  </a:solidFill>
                </a:rPr>
                <a:t>Linee Guida Ginecologi Canada</a:t>
              </a:r>
              <a:endParaRPr lang="it-IT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198787" y="1855014"/>
            <a:ext cx="11890666" cy="4969856"/>
            <a:chOff x="198787" y="1855014"/>
            <a:chExt cx="11890666" cy="4969856"/>
          </a:xfrm>
        </p:grpSpPr>
        <p:grpSp>
          <p:nvGrpSpPr>
            <p:cNvPr id="15" name="Gruppo 14"/>
            <p:cNvGrpSpPr/>
            <p:nvPr/>
          </p:nvGrpSpPr>
          <p:grpSpPr>
            <a:xfrm>
              <a:off x="198787" y="1870894"/>
              <a:ext cx="11890666" cy="4953976"/>
              <a:chOff x="198787" y="1870894"/>
              <a:chExt cx="11890666" cy="4953976"/>
            </a:xfrm>
          </p:grpSpPr>
          <p:sp>
            <p:nvSpPr>
              <p:cNvPr id="8" name="Rectangle 12"/>
              <p:cNvSpPr>
                <a:spLocks noChangeArrowheads="1"/>
              </p:cNvSpPr>
              <p:nvPr/>
            </p:nvSpPr>
            <p:spPr bwMode="gray">
              <a:xfrm>
                <a:off x="9509760" y="6316394"/>
                <a:ext cx="2579693" cy="478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/>
              <a:lstStyle/>
              <a:p>
                <a:pPr algn="ctr" eaLnBrk="1" hangingPunct="1">
                  <a:buFont typeface="Wingdings" pitchFamily="2" charset="2"/>
                  <a:buNone/>
                </a:pPr>
                <a:r>
                  <a:rPr lang="de-DE" altLang="it-IT" sz="2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askerville Old Face" pitchFamily="18" charset="0"/>
                  </a:rPr>
                  <a:t>Dott. Raffaele Porfidia</a:t>
                </a:r>
              </a:p>
              <a:p>
                <a:pPr algn="r" eaLnBrk="1" hangingPunct="1"/>
                <a:endParaRPr lang="it-IT" altLang="it-IT" sz="14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" name="Immagine 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6" r="7444" b="2433"/>
              <a:stretch/>
            </p:blipFill>
            <p:spPr>
              <a:xfrm>
                <a:off x="198787" y="1870894"/>
                <a:ext cx="5526156" cy="4953976"/>
              </a:xfrm>
              <a:prstGeom prst="rect">
                <a:avLst/>
              </a:prstGeom>
            </p:spPr>
          </p:pic>
          <p:sp>
            <p:nvSpPr>
              <p:cNvPr id="9" name="Rettangolo 8"/>
              <p:cNvSpPr/>
              <p:nvPr/>
            </p:nvSpPr>
            <p:spPr>
              <a:xfrm>
                <a:off x="5927196" y="2374990"/>
                <a:ext cx="6096000" cy="415498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it-IT" sz="2400" b="1" dirty="0" smtClean="0">
                    <a:latin typeface="Baskerville Old Face" panose="02020602080505020303" pitchFamily="18" charset="0"/>
                  </a:rPr>
                  <a:t>La </a:t>
                </a:r>
                <a:r>
                  <a:rPr lang="it-IT" sz="2400" b="1" dirty="0">
                    <a:solidFill>
                      <a:srgbClr val="00B050"/>
                    </a:solidFill>
                    <a:latin typeface="Baskerville Old Face" panose="02020602080505020303" pitchFamily="18" charset="0"/>
                  </a:rPr>
                  <a:t>freccia verde </a:t>
                </a:r>
                <a:r>
                  <a:rPr lang="it-IT" sz="2400" b="1" dirty="0">
                    <a:latin typeface="Baskerville Old Face" panose="02020602080505020303" pitchFamily="18" charset="0"/>
                  </a:rPr>
                  <a:t>rappresenta la posizione e </a:t>
                </a:r>
                <a:r>
                  <a:rPr lang="it-IT" sz="2400" b="1" dirty="0">
                    <a:solidFill>
                      <a:srgbClr val="00B050"/>
                    </a:solidFill>
                    <a:latin typeface="Baskerville Old Face" panose="02020602080505020303" pitchFamily="18" charset="0"/>
                  </a:rPr>
                  <a:t>l'angolazione ideali </a:t>
                </a:r>
                <a:r>
                  <a:rPr lang="it-IT" sz="2400" b="1" dirty="0">
                    <a:latin typeface="Baskerville Old Face" panose="02020602080505020303" pitchFamily="18" charset="0"/>
                  </a:rPr>
                  <a:t>per il posizionamento del </a:t>
                </a:r>
                <a:r>
                  <a:rPr lang="it-IT" sz="2400" b="1" dirty="0" err="1">
                    <a:latin typeface="Baskerville Old Face" panose="02020602080505020303" pitchFamily="18" charset="0"/>
                  </a:rPr>
                  <a:t>trocar</a:t>
                </a:r>
                <a:r>
                  <a:rPr lang="it-IT" sz="2400" b="1" dirty="0">
                    <a:latin typeface="Baskerville Old Face" panose="02020602080505020303" pitchFamily="18" charset="0"/>
                  </a:rPr>
                  <a:t> per ogni tipologia di corpo</a:t>
                </a:r>
                <a:r>
                  <a:rPr lang="it-IT" sz="2400" b="1" dirty="0" smtClean="0">
                    <a:latin typeface="Baskerville Old Face" panose="02020602080505020303" pitchFamily="18" charset="0"/>
                  </a:rPr>
                  <a:t>.</a:t>
                </a:r>
              </a:p>
              <a:p>
                <a:pPr algn="just"/>
                <a:r>
                  <a:rPr lang="it-IT" sz="2400" b="1" dirty="0" smtClean="0">
                    <a:latin typeface="Baskerville Old Face" panose="02020602080505020303" pitchFamily="18" charset="0"/>
                  </a:rPr>
                  <a:t>Un </a:t>
                </a:r>
                <a:r>
                  <a:rPr lang="it-IT" sz="2400" b="1" dirty="0" err="1">
                    <a:solidFill>
                      <a:srgbClr val="002060"/>
                    </a:solidFill>
                    <a:latin typeface="Baskerville Old Face" panose="02020602080505020303" pitchFamily="18" charset="0"/>
                  </a:rPr>
                  <a:t>trocar</a:t>
                </a:r>
                <a:r>
                  <a:rPr lang="it-IT" sz="2400" b="1" dirty="0">
                    <a:solidFill>
                      <a:srgbClr val="002060"/>
                    </a:solidFill>
                    <a:latin typeface="Baskerville Old Face" panose="02020602080505020303" pitchFamily="18" charset="0"/>
                  </a:rPr>
                  <a:t> di lunghezza normale </a:t>
                </a:r>
                <a:r>
                  <a:rPr lang="it-IT" sz="2400" b="1" dirty="0">
                    <a:latin typeface="Baskerville Old Face" panose="02020602080505020303" pitchFamily="18" charset="0"/>
                  </a:rPr>
                  <a:t>è solitamente efficace </a:t>
                </a:r>
                <a:r>
                  <a:rPr lang="it-IT" sz="2400" b="1" dirty="0">
                    <a:solidFill>
                      <a:srgbClr val="002060"/>
                    </a:solidFill>
                    <a:latin typeface="Baskerville Old Face" panose="02020602080505020303" pitchFamily="18" charset="0"/>
                  </a:rPr>
                  <a:t>anche per pazienti molto obesi</a:t>
                </a:r>
                <a:r>
                  <a:rPr lang="it-IT" sz="2400" b="1" dirty="0">
                    <a:latin typeface="Baskerville Old Face" panose="02020602080505020303" pitchFamily="18" charset="0"/>
                  </a:rPr>
                  <a:t>, purché venga utilizzato nella posizione corretta</a:t>
                </a:r>
                <a:r>
                  <a:rPr lang="it-IT" sz="2400" b="1" dirty="0" smtClean="0">
                    <a:latin typeface="Baskerville Old Face" panose="02020602080505020303" pitchFamily="18" charset="0"/>
                  </a:rPr>
                  <a:t>.</a:t>
                </a:r>
              </a:p>
              <a:p>
                <a:pPr algn="just"/>
                <a:r>
                  <a:rPr lang="it-IT" sz="2400" b="1" dirty="0" smtClean="0">
                    <a:latin typeface="Baskerville Old Face" panose="02020602080505020303" pitchFamily="18" charset="0"/>
                  </a:rPr>
                  <a:t>Quando </a:t>
                </a:r>
                <a:r>
                  <a:rPr lang="it-IT" sz="2400" b="1" dirty="0">
                    <a:latin typeface="Baskerville Old Face" panose="02020602080505020303" pitchFamily="18" charset="0"/>
                  </a:rPr>
                  <a:t>il </a:t>
                </a:r>
                <a:r>
                  <a:rPr lang="it-IT" sz="2400" b="1" dirty="0" err="1">
                    <a:latin typeface="Baskerville Old Face" panose="02020602080505020303" pitchFamily="18" charset="0"/>
                  </a:rPr>
                  <a:t>trocar</a:t>
                </a:r>
                <a:r>
                  <a:rPr lang="it-IT" sz="2400" b="1" dirty="0">
                    <a:latin typeface="Baskerville Old Face" panose="02020602080505020303" pitchFamily="18" charset="0"/>
                  </a:rPr>
                  <a:t> viene posizionato sotto l'ombelico o con </a:t>
                </a:r>
                <a:r>
                  <a:rPr lang="it-IT" sz="2400" b="1" dirty="0" smtClean="0">
                    <a:latin typeface="Baskerville Old Face" panose="02020602080505020303" pitchFamily="18" charset="0"/>
                  </a:rPr>
                  <a:t>un’</a:t>
                </a:r>
                <a:r>
                  <a:rPr lang="it-IT" sz="2400" b="1" dirty="0" smtClean="0">
                    <a:solidFill>
                      <a:srgbClr val="C00000"/>
                    </a:solidFill>
                    <a:latin typeface="Baskerville Old Face" panose="02020602080505020303" pitchFamily="18" charset="0"/>
                  </a:rPr>
                  <a:t> </a:t>
                </a:r>
                <a:r>
                  <a:rPr lang="it-IT" sz="2400" b="1" dirty="0" smtClean="0">
                    <a:solidFill>
                      <a:srgbClr val="002060"/>
                    </a:solidFill>
                    <a:latin typeface="Baskerville Old Face" panose="02020602080505020303" pitchFamily="18" charset="0"/>
                  </a:rPr>
                  <a:t>angolazione </a:t>
                </a:r>
                <a:r>
                  <a:rPr lang="it-IT" sz="2400" b="1" dirty="0">
                    <a:solidFill>
                      <a:srgbClr val="002060"/>
                    </a:solidFill>
                    <a:latin typeface="Baskerville Old Face" panose="02020602080505020303" pitchFamily="18" charset="0"/>
                  </a:rPr>
                  <a:t>errata (frecce gialle e rosse), </a:t>
                </a:r>
                <a:r>
                  <a:rPr lang="it-IT" sz="2400" b="1" dirty="0">
                    <a:latin typeface="Baskerville Old Face" panose="02020602080505020303" pitchFamily="18" charset="0"/>
                  </a:rPr>
                  <a:t>la distanza da percorrere aumenta drasticamente e aumenta anche il rischio di fallimento della laparoscopia.</a:t>
                </a:r>
              </a:p>
            </p:txBody>
          </p:sp>
        </p:grpSp>
        <p:sp>
          <p:nvSpPr>
            <p:cNvPr id="14" name="Rectangle 12"/>
            <p:cNvSpPr>
              <a:spLocks noChangeArrowheads="1"/>
            </p:cNvSpPr>
            <p:nvPr/>
          </p:nvSpPr>
          <p:spPr bwMode="gray">
            <a:xfrm>
              <a:off x="5927195" y="1855014"/>
              <a:ext cx="6076123" cy="508259"/>
            </a:xfrm>
            <a:prstGeom prst="rect">
              <a:avLst/>
            </a:prstGeom>
            <a:solidFill>
              <a:srgbClr val="BDBD03"/>
            </a:solidFill>
            <a:ln w="9525">
              <a:noFill/>
              <a:miter lim="800000"/>
              <a:headEnd/>
              <a:tailEnd/>
            </a:ln>
          </p:spPr>
          <p:txBody>
            <a:bodyPr lIns="0" rIns="0"/>
            <a:lstStyle/>
            <a:p>
              <a:pPr algn="ctr" eaLnBrk="1" hangingPunct="1"/>
              <a:r>
                <a:rPr lang="it-IT" altLang="it-IT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Baskerville Old Face" pitchFamily="18" charset="0"/>
                </a:rPr>
                <a:t>La sede più comune: </a:t>
              </a:r>
              <a:r>
                <a:rPr lang="it-IT" altLang="it-IT" sz="2400" b="1" dirty="0" smtClean="0">
                  <a:latin typeface="Baskerville Old Face" pitchFamily="18" charset="0"/>
                </a:rPr>
                <a:t>Cicatrice Ombelicale</a:t>
              </a:r>
              <a:endParaRPr lang="it-IT" altLang="it-IT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9606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gray">
          <a:xfrm>
            <a:off x="5776911" y="110719"/>
            <a:ext cx="6249017" cy="120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eestyle Script" panose="030804020302050B0404" pitchFamily="66" charset="0"/>
              </a:rPr>
              <a:t>PNEUMOPERITONEO ? ? ?</a:t>
            </a:r>
            <a:endParaRPr lang="de-DE" altLang="it-IT" sz="5400" b="1" dirty="0">
              <a:solidFill>
                <a:schemeClr val="tx1">
                  <a:lumMod val="95000"/>
                  <a:lumOff val="5000"/>
                </a:schemeClr>
              </a:solidFill>
              <a:latin typeface="Freestyle Script" panose="030804020302050B0404" pitchFamily="66" charset="0"/>
            </a:endParaRP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821" y="893901"/>
            <a:ext cx="5835196" cy="4691498"/>
          </a:xfrm>
          <a:prstGeom prst="rect">
            <a:avLst/>
          </a:prstGeom>
        </p:spPr>
      </p:pic>
      <p:sp>
        <p:nvSpPr>
          <p:cNvPr id="6" name="Rectangle 12"/>
          <p:cNvSpPr>
            <a:spLocks noChangeArrowheads="1"/>
          </p:cNvSpPr>
          <p:nvPr/>
        </p:nvSpPr>
        <p:spPr bwMode="gray">
          <a:xfrm rot="19298882">
            <a:off x="4254692" y="2794145"/>
            <a:ext cx="5623179" cy="103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6600" b="1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Grazie !</a:t>
            </a:r>
            <a:endParaRPr lang="de-DE" altLang="it-IT" sz="7200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7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9509760" y="6316394"/>
            <a:ext cx="2579693" cy="47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>
              <a:buFont typeface="Wingdings" pitchFamily="2" charset="2"/>
              <a:buNone/>
            </a:pPr>
            <a:r>
              <a:rPr lang="de-DE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Dott. Raffaele Porfidia</a:t>
            </a: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gray">
          <a:xfrm>
            <a:off x="96125" y="138855"/>
            <a:ext cx="11993327" cy="50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Induzione Pneumoperitoneo: </a:t>
            </a:r>
            <a:r>
              <a:rPr lang="it-IT" altLang="it-IT" sz="2400" b="1" dirty="0" smtClean="0">
                <a:solidFill>
                  <a:srgbClr val="FF0000"/>
                </a:solidFill>
                <a:latin typeface="Baskerville Old Face" pitchFamily="18" charset="0"/>
              </a:rPr>
              <a:t>Prima manovra chirurgica obbligatoria</a:t>
            </a:r>
            <a:endParaRPr lang="it-IT" altLang="it-IT" sz="1400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gray">
          <a:xfrm>
            <a:off x="96125" y="2788168"/>
            <a:ext cx="6425822" cy="227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Outcomes</a:t>
            </a:r>
            <a:r>
              <a:rPr lang="it-IT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 Primari - COMPLICANZE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Mortalità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Perforazione (intestinale o vescicale)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Lesione Vascolare (vasi maggiori o della parete addominale)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Embolia gassosa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Danno ad organi solidi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Incapacità di accesso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96126" y="647114"/>
            <a:ext cx="3349440" cy="2141054"/>
            <a:chOff x="96126" y="647114"/>
            <a:chExt cx="3349440" cy="2141054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70"/>
            <a:stretch/>
          </p:blipFill>
          <p:spPr>
            <a:xfrm>
              <a:off x="96126" y="647114"/>
              <a:ext cx="3349440" cy="2141054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2597425" y="901243"/>
              <a:ext cx="71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latin typeface="Baskerville Old Face" panose="02020602080505020303" pitchFamily="18" charset="0"/>
                </a:rPr>
                <a:t>2019</a:t>
              </a:r>
              <a:endParaRPr lang="it-IT" b="1" dirty="0">
                <a:latin typeface="Baskerville Old Face" panose="02020602080505020303" pitchFamily="18" charset="0"/>
              </a:endParaRPr>
            </a:p>
          </p:txBody>
        </p:sp>
      </p:grpSp>
      <p:sp>
        <p:nvSpPr>
          <p:cNvPr id="9" name="Rectangle 12"/>
          <p:cNvSpPr>
            <a:spLocks noChangeArrowheads="1"/>
          </p:cNvSpPr>
          <p:nvPr/>
        </p:nvSpPr>
        <p:spPr bwMode="gray">
          <a:xfrm>
            <a:off x="8097664" y="2788168"/>
            <a:ext cx="3461991" cy="221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Outcomes</a:t>
            </a:r>
            <a:r>
              <a:rPr lang="it-IT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 Secondari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Insufflazione extraperitoneale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Sanguinamento dal sito </a:t>
            </a:r>
            <a:r>
              <a:rPr lang="it-IT" altLang="it-IT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trocar</a:t>
            </a:r>
            <a:endParaRPr lang="it-IT" altLang="it-IT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Baskerville Old Face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Infezione del sito </a:t>
            </a:r>
            <a:r>
              <a:rPr lang="it-IT" altLang="it-IT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trocar</a:t>
            </a:r>
            <a:endParaRPr lang="it-IT" altLang="it-IT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Baskerville Old Face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Laparocele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Danno Omento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Danno Utero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gray">
          <a:xfrm>
            <a:off x="5021681" y="892777"/>
            <a:ext cx="5456831" cy="11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457200" indent="-457200" eaLnBrk="1" hangingPunct="1">
              <a:buFont typeface="Wingdings" panose="05000000000000000000" pitchFamily="2" charset="2"/>
              <a:buChar char="ü"/>
            </a:pPr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57 </a:t>
            </a:r>
            <a:r>
              <a:rPr lang="it-IT" altLang="it-IT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RCTs</a:t>
            </a:r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 </a:t>
            </a:r>
            <a:r>
              <a:rPr lang="it-IT" altLang="it-IT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Randomised</a:t>
            </a:r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 </a:t>
            </a:r>
            <a:r>
              <a:rPr lang="it-IT" altLang="it-IT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Controlled</a:t>
            </a:r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 Trials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</a:pPr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9865 pazienti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</a:pPr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25 tecniche differenti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gray">
          <a:xfrm>
            <a:off x="4456094" y="4240693"/>
            <a:ext cx="3313402" cy="258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000" b="1" dirty="0" smtClean="0">
                <a:latin typeface="Baskerville Old Face" panose="02020602080505020303" pitchFamily="18" charset="0"/>
              </a:rPr>
              <a:t>FATTORI </a:t>
            </a:r>
          </a:p>
          <a:p>
            <a:pPr eaLnBrk="1" hangingPunct="1"/>
            <a:r>
              <a:rPr lang="it-IT" altLang="it-IT" sz="2000" b="1" dirty="0" smtClean="0">
                <a:latin typeface="Baskerville Old Face" panose="02020602080505020303" pitchFamily="18" charset="0"/>
              </a:rPr>
              <a:t>che influenzano le Complicanze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latin typeface="Baskerville Old Face" panose="02020602080505020303" pitchFamily="18" charset="0"/>
              </a:rPr>
              <a:t>Inesperienza operatore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latin typeface="Baskerville Old Face" panose="02020602080505020303" pitchFamily="18" charset="0"/>
              </a:rPr>
              <a:t>Eccessiva magrezza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latin typeface="Baskerville Old Face" panose="02020602080505020303" pitchFamily="18" charset="0"/>
              </a:rPr>
              <a:t>Habitus pz (scoliosi / cifosi)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latin typeface="Baskerville Old Face" panose="02020602080505020303" pitchFamily="18" charset="0"/>
              </a:rPr>
              <a:t>Sovrappeso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latin typeface="Baskerville Old Face" panose="02020602080505020303" pitchFamily="18" charset="0"/>
              </a:rPr>
              <a:t>Età avanzata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latin typeface="Baskerville Old Face" panose="02020602080505020303" pitchFamily="18" charset="0"/>
              </a:rPr>
              <a:t>Alterazioni anatomiche</a:t>
            </a:r>
            <a:endParaRPr lang="it-IT" altLang="it-IT" sz="2000" b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71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9509760" y="6316394"/>
            <a:ext cx="2579693" cy="47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>
              <a:buFont typeface="Wingdings" pitchFamily="2" charset="2"/>
              <a:buNone/>
            </a:pPr>
            <a:r>
              <a:rPr lang="de-DE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Dott. Raffaele Porfidia</a:t>
            </a: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gray">
          <a:xfrm>
            <a:off x="96125" y="138855"/>
            <a:ext cx="11993327" cy="50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Induzione Pneumoperitoneo: </a:t>
            </a:r>
            <a:r>
              <a:rPr lang="it-IT" altLang="it-IT" sz="2400" b="1" dirty="0" smtClean="0">
                <a:solidFill>
                  <a:srgbClr val="FF0000"/>
                </a:solidFill>
                <a:latin typeface="Baskerville Old Face" pitchFamily="18" charset="0"/>
              </a:rPr>
              <a:t>Prima manovra chirurgica obbligatoria</a:t>
            </a:r>
            <a:endParaRPr lang="it-IT" altLang="it-IT" sz="1400" dirty="0">
              <a:solidFill>
                <a:srgbClr val="FF0000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96126" y="647114"/>
            <a:ext cx="3349440" cy="2141054"/>
            <a:chOff x="96126" y="647114"/>
            <a:chExt cx="3349440" cy="2141054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70"/>
            <a:stretch/>
          </p:blipFill>
          <p:spPr>
            <a:xfrm>
              <a:off x="96126" y="647114"/>
              <a:ext cx="3349440" cy="2141054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2597425" y="901243"/>
              <a:ext cx="71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latin typeface="Baskerville Old Face" panose="02020602080505020303" pitchFamily="18" charset="0"/>
                </a:rPr>
                <a:t>2019</a:t>
              </a:r>
              <a:endParaRPr lang="it-IT" b="1" dirty="0">
                <a:latin typeface="Baskerville Old Face" panose="02020602080505020303" pitchFamily="18" charset="0"/>
              </a:endParaRPr>
            </a:p>
          </p:txBody>
        </p:sp>
      </p:grpSp>
      <p:sp>
        <p:nvSpPr>
          <p:cNvPr id="10" name="Rectangle 12"/>
          <p:cNvSpPr>
            <a:spLocks noChangeArrowheads="1"/>
          </p:cNvSpPr>
          <p:nvPr/>
        </p:nvSpPr>
        <p:spPr bwMode="gray">
          <a:xfrm>
            <a:off x="175637" y="2789760"/>
            <a:ext cx="11804723" cy="171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it-IT" altLang="it-IT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I ricercatori non hanno trovato differenze nelle principali complicanze viscerali o vascolari.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it-IT" altLang="it-IT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I tassi di complicanze erano troppo bassi quindi il campione troppo piccolo per identificare differenze significative.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it-IT" altLang="it-IT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Sono eventi avversi RARI ma GRAVI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gray">
          <a:xfrm>
            <a:off x="2570917" y="4634146"/>
            <a:ext cx="7301948" cy="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DTI riduce il numero di tentativi di accesso rispetto </a:t>
            </a:r>
            <a:r>
              <a:rPr lang="it-IT" altLang="it-IT" sz="2400" b="1" dirty="0" err="1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Veress</a:t>
            </a:r>
            <a:endParaRPr lang="it-IT" altLang="it-IT" sz="2400" b="1" dirty="0" smtClean="0">
              <a:latin typeface="Baskerville Old Face" panose="02020602080505020303" pitchFamily="18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gray">
          <a:xfrm>
            <a:off x="2199858" y="5416025"/>
            <a:ext cx="8030820" cy="856121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4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Non è stato raggiunto un consenso chiaro su quale può essere</a:t>
            </a:r>
          </a:p>
          <a:p>
            <a:pPr algn="ctr" eaLnBrk="1" hangingPunct="1"/>
            <a:r>
              <a:rPr lang="it-IT" altLang="it-IT" sz="24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la miglior tecnica laparoscopica d’accesso alla cavità peritoneale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069" y="603671"/>
            <a:ext cx="5022574" cy="218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5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9509760" y="6316394"/>
            <a:ext cx="2579693" cy="47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>
              <a:buFont typeface="Wingdings" pitchFamily="2" charset="2"/>
              <a:buNone/>
            </a:pPr>
            <a:r>
              <a:rPr lang="de-DE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Dott. Raffaele Porfidia</a:t>
            </a: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gray">
          <a:xfrm>
            <a:off x="53925" y="84409"/>
            <a:ext cx="4039774" cy="5885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BLIND</a:t>
            </a:r>
            <a:endParaRPr lang="it-IT" altLang="it-IT" sz="1400" dirty="0">
              <a:solidFill>
                <a:schemeClr val="bg1"/>
              </a:solidFill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53925" y="753207"/>
            <a:ext cx="12105868" cy="1564326"/>
            <a:chOff x="53925" y="753207"/>
            <a:chExt cx="12105868" cy="1564326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1472" y="753207"/>
              <a:ext cx="1628321" cy="1564326"/>
            </a:xfrm>
            <a:prstGeom prst="rect">
              <a:avLst/>
            </a:prstGeom>
          </p:spPr>
        </p:pic>
        <p:sp>
          <p:nvSpPr>
            <p:cNvPr id="5" name="Rectangle 12"/>
            <p:cNvSpPr>
              <a:spLocks noChangeArrowheads="1"/>
            </p:cNvSpPr>
            <p:nvPr/>
          </p:nvSpPr>
          <p:spPr bwMode="gray">
            <a:xfrm>
              <a:off x="53925" y="754028"/>
              <a:ext cx="10407207" cy="1518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/>
            <a:lstStyle/>
            <a:p>
              <a:pPr eaLnBrk="1" hangingPunct="1"/>
              <a:r>
                <a:rPr lang="it-IT" altLang="it-IT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Baskerville Old Face" pitchFamily="18" charset="0"/>
                </a:rPr>
                <a:t>L’ago di </a:t>
              </a:r>
              <a:r>
                <a:rPr lang="it-IT" altLang="it-IT" sz="2400" b="1" dirty="0" err="1" smtClean="0">
                  <a:solidFill>
                    <a:srgbClr val="C00000"/>
                  </a:solidFill>
                  <a:latin typeface="Baskerville Old Face" pitchFamily="18" charset="0"/>
                </a:rPr>
                <a:t>Veress</a:t>
              </a:r>
              <a:endParaRPr lang="it-IT" altLang="it-IT" sz="2400" b="1" dirty="0" smtClean="0">
                <a:solidFill>
                  <a:srgbClr val="C00000"/>
                </a:solidFill>
                <a:latin typeface="Baskerville Old Face" pitchFamily="18" charset="0"/>
              </a:endParaRPr>
            </a:p>
            <a:p>
              <a:pPr algn="just" eaLnBrk="1" hangingPunct="1"/>
              <a:r>
                <a:rPr lang="it-IT" altLang="it-IT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Baskerville Old Face" pitchFamily="18" charset="0"/>
                </a:rPr>
                <a:t>è formato da una cannula esterna che termina con una punta tagliente a becco di flauto e una cannula interna smussa dotata di un otturatore a molla che ne permette la retrazione quando lo strumento attraversa la parete addominale</a:t>
              </a:r>
              <a:endParaRPr lang="it-IT" altLang="it-IT" sz="1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3" b="31086"/>
          <a:stretch/>
        </p:blipFill>
        <p:spPr>
          <a:xfrm>
            <a:off x="5434819" y="119270"/>
            <a:ext cx="4074941" cy="569843"/>
          </a:xfrm>
          <a:prstGeom prst="rect">
            <a:avLst/>
          </a:prstGeom>
        </p:spPr>
      </p:pic>
      <p:sp>
        <p:nvSpPr>
          <p:cNvPr id="9" name="Rectangle 12"/>
          <p:cNvSpPr>
            <a:spLocks noChangeArrowheads="1"/>
          </p:cNvSpPr>
          <p:nvPr/>
        </p:nvSpPr>
        <p:spPr bwMode="gray">
          <a:xfrm>
            <a:off x="51582" y="2507698"/>
            <a:ext cx="9343518" cy="87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Punto di </a:t>
            </a:r>
            <a:r>
              <a:rPr lang="it-IT" altLang="it-IT" sz="2400" b="1" dirty="0" smtClean="0">
                <a:solidFill>
                  <a:srgbClr val="00B050"/>
                </a:solidFill>
                <a:latin typeface="Baskerville Old Face" pitchFamily="18" charset="0"/>
              </a:rPr>
              <a:t>Palmer</a:t>
            </a:r>
            <a:endParaRPr lang="it-IT" altLang="it-IT" sz="1400" dirty="0">
              <a:solidFill>
                <a:srgbClr val="FF0000"/>
              </a:solidFill>
            </a:endParaRPr>
          </a:p>
          <a:p>
            <a:pPr eaLnBrk="1" hangingPunct="1"/>
            <a:r>
              <a:rPr lang="it-IT" altLang="it-IT" sz="2400" b="1" dirty="0" smtClean="0">
                <a:latin typeface="Baskerville Old Face" pitchFamily="18" charset="0"/>
              </a:rPr>
              <a:t>ipocondrio </a:t>
            </a:r>
            <a:r>
              <a:rPr lang="it-IT" altLang="it-IT" sz="2400" b="1" dirty="0" err="1" smtClean="0">
                <a:latin typeface="Baskerville Old Face" pitchFamily="18" charset="0"/>
              </a:rPr>
              <a:t>sn</a:t>
            </a:r>
            <a:r>
              <a:rPr lang="it-IT" altLang="it-IT" sz="2400" b="1" dirty="0" smtClean="0">
                <a:latin typeface="Baskerville Old Face" pitchFamily="18" charset="0"/>
              </a:rPr>
              <a:t>, 3 cm al di sotto del margine costale, lungo la linea </a:t>
            </a:r>
            <a:r>
              <a:rPr lang="it-IT" altLang="it-IT" sz="2400" b="1" dirty="0" err="1" smtClean="0">
                <a:latin typeface="Baskerville Old Face" pitchFamily="18" charset="0"/>
              </a:rPr>
              <a:t>emiclaveare</a:t>
            </a:r>
            <a:endParaRPr lang="it-IT" altLang="it-IT" sz="2400" b="1" dirty="0" smtClean="0">
              <a:latin typeface="Baskerville Old Face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100" y="2723948"/>
            <a:ext cx="2531973" cy="3340759"/>
          </a:xfrm>
          <a:prstGeom prst="rect">
            <a:avLst/>
          </a:prstGeom>
        </p:spPr>
      </p:pic>
      <p:sp>
        <p:nvSpPr>
          <p:cNvPr id="10" name="Rectangle 12"/>
          <p:cNvSpPr>
            <a:spLocks noChangeArrowheads="1"/>
          </p:cNvSpPr>
          <p:nvPr/>
        </p:nvSpPr>
        <p:spPr bwMode="gray">
          <a:xfrm>
            <a:off x="31704" y="3375715"/>
            <a:ext cx="9343518" cy="87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Punto </a:t>
            </a:r>
            <a:r>
              <a:rPr lang="it-IT" altLang="it-IT" sz="2400" b="1" dirty="0" smtClean="0">
                <a:solidFill>
                  <a:srgbClr val="00B050"/>
                </a:solidFill>
                <a:latin typeface="Baskerville Old Face" pitchFamily="18" charset="0"/>
              </a:rPr>
              <a:t>Ombelicale</a:t>
            </a:r>
            <a:endParaRPr lang="it-IT" altLang="it-IT" sz="1400" dirty="0">
              <a:solidFill>
                <a:srgbClr val="FF0000"/>
              </a:solidFill>
            </a:endParaRPr>
          </a:p>
          <a:p>
            <a:pPr eaLnBrk="1" hangingPunct="1"/>
            <a:r>
              <a:rPr lang="it-IT" altLang="it-IT" sz="2400" b="1" dirty="0" smtClean="0">
                <a:latin typeface="Baskerville Old Face" pitchFamily="18" charset="0"/>
              </a:rPr>
              <a:t>Fasce muscolari fuse fra loro, meno vasi arteriosi. Attenzione ai pz magri!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31705" y="4316613"/>
            <a:ext cx="9353456" cy="2407459"/>
            <a:chOff x="31705" y="4316613"/>
            <a:chExt cx="9353456" cy="2407459"/>
          </a:xfrm>
        </p:grpSpPr>
        <p:sp>
          <p:nvSpPr>
            <p:cNvPr id="11" name="Rectangle 12"/>
            <p:cNvSpPr>
              <a:spLocks noChangeArrowheads="1"/>
            </p:cNvSpPr>
            <p:nvPr/>
          </p:nvSpPr>
          <p:spPr bwMode="gray">
            <a:xfrm>
              <a:off x="31705" y="4316613"/>
              <a:ext cx="9343518" cy="87454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rIns="0"/>
            <a:lstStyle/>
            <a:p>
              <a:pPr eaLnBrk="1" hangingPunct="1"/>
              <a:r>
                <a:rPr lang="it-IT" altLang="it-IT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Baskerville Old Face" pitchFamily="18" charset="0"/>
                </a:rPr>
                <a:t>Punto di</a:t>
              </a:r>
              <a:r>
                <a:rPr lang="it-IT" altLang="it-IT" sz="2400" b="1" dirty="0" smtClean="0">
                  <a:solidFill>
                    <a:srgbClr val="00B050"/>
                  </a:solidFill>
                  <a:latin typeface="Baskerville Old Face" pitchFamily="18" charset="0"/>
                </a:rPr>
                <a:t> Lee Huang</a:t>
              </a:r>
              <a:endParaRPr lang="it-IT" altLang="it-IT" sz="1400" dirty="0">
                <a:solidFill>
                  <a:srgbClr val="FF0000"/>
                </a:solidFill>
              </a:endParaRPr>
            </a:p>
            <a:p>
              <a:pPr eaLnBrk="1" hangingPunct="1"/>
              <a:r>
                <a:rPr lang="it-IT" altLang="it-IT" sz="2400" b="1" dirty="0" smtClean="0">
                  <a:latin typeface="Baskerville Old Face" pitchFamily="18" charset="0"/>
                </a:rPr>
                <a:t>10 cm cranialmente all’ombelico. Usato da ginecologi</a:t>
              </a: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gray">
            <a:xfrm>
              <a:off x="38329" y="5094162"/>
              <a:ext cx="9343518" cy="87454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rIns="0"/>
            <a:lstStyle/>
            <a:p>
              <a:pPr eaLnBrk="1" hangingPunct="1"/>
              <a:r>
                <a:rPr lang="it-IT" altLang="it-IT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Baskerville Old Face" pitchFamily="18" charset="0"/>
                </a:rPr>
                <a:t>Punto di</a:t>
              </a:r>
              <a:r>
                <a:rPr lang="it-IT" altLang="it-IT" sz="2400" b="1" dirty="0" smtClean="0">
                  <a:solidFill>
                    <a:srgbClr val="00B050"/>
                  </a:solidFill>
                  <a:latin typeface="Baskerville Old Face" pitchFamily="18" charset="0"/>
                </a:rPr>
                <a:t> </a:t>
              </a:r>
              <a:r>
                <a:rPr lang="it-IT" altLang="it-IT" sz="2400" b="1" dirty="0" err="1" smtClean="0">
                  <a:solidFill>
                    <a:srgbClr val="00B050"/>
                  </a:solidFill>
                  <a:latin typeface="Baskerville Old Face" pitchFamily="18" charset="0"/>
                </a:rPr>
                <a:t>Jain</a:t>
              </a:r>
              <a:endParaRPr lang="it-IT" altLang="it-IT" sz="1400" b="1" dirty="0">
                <a:solidFill>
                  <a:srgbClr val="00B050"/>
                </a:solidFill>
              </a:endParaRPr>
            </a:p>
            <a:p>
              <a:pPr eaLnBrk="1" hangingPunct="1"/>
              <a:r>
                <a:rPr lang="it-IT" altLang="it-IT" sz="2400" b="1" dirty="0" smtClean="0">
                  <a:latin typeface="Baskerville Old Face" pitchFamily="18" charset="0"/>
                </a:rPr>
                <a:t>Incrocio fra ombelicale trasversa ed </a:t>
              </a:r>
              <a:r>
                <a:rPr lang="it-IT" altLang="it-IT" sz="2400" b="1" dirty="0" err="1" smtClean="0">
                  <a:latin typeface="Baskerville Old Face" pitchFamily="18" charset="0"/>
                </a:rPr>
                <a:t>emiclaveare</a:t>
              </a:r>
              <a:r>
                <a:rPr lang="it-IT" altLang="it-IT" sz="2400" b="1" dirty="0" smtClean="0">
                  <a:latin typeface="Baskerville Old Face" pitchFamily="18" charset="0"/>
                </a:rPr>
                <a:t> sin</a:t>
              </a: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gray">
            <a:xfrm>
              <a:off x="41643" y="5849531"/>
              <a:ext cx="9343518" cy="87454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rIns="0"/>
            <a:lstStyle/>
            <a:p>
              <a:pPr eaLnBrk="1" hangingPunct="1"/>
              <a:r>
                <a:rPr lang="it-IT" altLang="it-IT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Baskerville Old Face" pitchFamily="18" charset="0"/>
                </a:rPr>
                <a:t>Punto</a:t>
              </a:r>
              <a:r>
                <a:rPr lang="it-IT" altLang="it-IT" sz="2400" b="1" dirty="0" smtClean="0">
                  <a:solidFill>
                    <a:srgbClr val="00B050"/>
                  </a:solidFill>
                  <a:latin typeface="Baskerville Old Face" pitchFamily="18" charset="0"/>
                </a:rPr>
                <a:t> ASIS</a:t>
              </a:r>
              <a:endParaRPr lang="it-IT" altLang="it-IT" sz="1400" b="1" dirty="0">
                <a:solidFill>
                  <a:srgbClr val="00B050"/>
                </a:solidFill>
              </a:endParaRPr>
            </a:p>
            <a:p>
              <a:pPr eaLnBrk="1" hangingPunct="1"/>
              <a:r>
                <a:rPr lang="it-IT" altLang="it-IT" sz="2400" b="1" dirty="0" smtClean="0">
                  <a:latin typeface="Baskerville Old Face" pitchFamily="18" charset="0"/>
                </a:rPr>
                <a:t>3 cm medialmente alla spina iliaca </a:t>
              </a:r>
              <a:r>
                <a:rPr lang="it-IT" altLang="it-IT" sz="2400" b="1" dirty="0" err="1" smtClean="0">
                  <a:latin typeface="Baskerville Old Face" pitchFamily="18" charset="0"/>
                </a:rPr>
                <a:t>anterior</a:t>
              </a:r>
              <a:r>
                <a:rPr lang="it-IT" altLang="it-IT" sz="2400" b="1" dirty="0" smtClean="0">
                  <a:latin typeface="Baskerville Old Face" pitchFamily="18" charset="0"/>
                </a:rPr>
                <a:t>-superiore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001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038" y="2275913"/>
            <a:ext cx="3172289" cy="31722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9509760" y="6316394"/>
            <a:ext cx="2579693" cy="47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>
              <a:buFont typeface="Wingdings" pitchFamily="2" charset="2"/>
              <a:buNone/>
            </a:pPr>
            <a:r>
              <a:rPr lang="de-DE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Dott. Raffaele Porfidia</a:t>
            </a: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gray">
          <a:xfrm>
            <a:off x="53925" y="84409"/>
            <a:ext cx="4039774" cy="5885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BLIND</a:t>
            </a:r>
            <a:endParaRPr lang="it-IT" altLang="it-IT" sz="1400" dirty="0">
              <a:solidFill>
                <a:schemeClr val="bg1"/>
              </a:solidFill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gray">
          <a:xfrm>
            <a:off x="53925" y="714272"/>
            <a:ext cx="12007801" cy="2930076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rIns="0"/>
          <a:lstStyle/>
          <a:p>
            <a:pPr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Note di Tecnica</a:t>
            </a:r>
            <a:endParaRPr lang="it-IT" altLang="it-IT" sz="2400" b="1" dirty="0" smtClean="0">
              <a:solidFill>
                <a:srgbClr val="C00000"/>
              </a:solidFill>
              <a:latin typeface="Baskerville Old Face" pitchFamily="18" charset="0"/>
            </a:endParaRPr>
          </a:p>
          <a:p>
            <a:pPr algn="just"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Piccola incisione cutanea con lama 11.</a:t>
            </a:r>
          </a:p>
          <a:p>
            <a:pPr algn="just"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Afferrato l’ago fra pollice ed indice, introdotto perpendicolarmente alla parete addominale, nell’attraversare le varie strutture si possono percepire dei «click» che documentano l’avvenuto passaggio.</a:t>
            </a:r>
          </a:p>
          <a:p>
            <a:pPr algn="just" eaLnBrk="1" hangingPunct="1"/>
            <a:r>
              <a:rPr lang="it-IT" altLang="it-IT" sz="2400" b="1" dirty="0" smtClean="0">
                <a:solidFill>
                  <a:srgbClr val="00B050"/>
                </a:solidFill>
                <a:latin typeface="Baskerville Old Face" pitchFamily="18" charset="0"/>
              </a:rPr>
              <a:t>Fasce muscolari (m. obliquo esterno, m. obliquo interno e m. trasverso)</a:t>
            </a:r>
          </a:p>
          <a:p>
            <a:pPr algn="just" eaLnBrk="1" hangingPunct="1"/>
            <a:r>
              <a:rPr lang="it-IT" altLang="it-IT" sz="2400" b="1" dirty="0" smtClean="0">
                <a:solidFill>
                  <a:srgbClr val="0070C0"/>
                </a:solidFill>
                <a:latin typeface="Baskerville Old Face" pitchFamily="18" charset="0"/>
              </a:rPr>
              <a:t>Peritoneo</a:t>
            </a:r>
          </a:p>
          <a:p>
            <a:pPr algn="just" eaLnBrk="1" hangingPunct="1"/>
            <a:r>
              <a:rPr lang="it-IT" altLang="it-IT" sz="2400" b="1" dirty="0" smtClean="0">
                <a:latin typeface="Baskerville Old Face" pitchFamily="18" charset="0"/>
              </a:rPr>
              <a:t>Cedimento della pressione</a:t>
            </a:r>
            <a:endParaRPr lang="it-IT" altLang="it-IT" sz="1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3" b="31086"/>
          <a:stretch/>
        </p:blipFill>
        <p:spPr>
          <a:xfrm>
            <a:off x="5434819" y="119270"/>
            <a:ext cx="4074941" cy="569843"/>
          </a:xfrm>
          <a:prstGeom prst="rect">
            <a:avLst/>
          </a:prstGeom>
        </p:spPr>
      </p:pic>
      <p:sp>
        <p:nvSpPr>
          <p:cNvPr id="14" name="Rectangle 12"/>
          <p:cNvSpPr>
            <a:spLocks noChangeArrowheads="1"/>
          </p:cNvSpPr>
          <p:nvPr/>
        </p:nvSpPr>
        <p:spPr bwMode="gray">
          <a:xfrm>
            <a:off x="53925" y="3656307"/>
            <a:ext cx="12035528" cy="87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Test </a:t>
            </a:r>
            <a:r>
              <a:rPr lang="it-IT" altLang="it-IT" sz="2400" b="1" dirty="0" smtClean="0">
                <a:solidFill>
                  <a:srgbClr val="00B050"/>
                </a:solidFill>
                <a:latin typeface="Baskerville Old Face" pitchFamily="18" charset="0"/>
              </a:rPr>
              <a:t>Aspirazione</a:t>
            </a:r>
            <a:endParaRPr lang="it-IT" altLang="it-IT" sz="1400" b="1" dirty="0">
              <a:solidFill>
                <a:srgbClr val="00B050"/>
              </a:solidFill>
            </a:endParaRPr>
          </a:p>
          <a:p>
            <a:pPr eaLnBrk="1" hangingPunct="1"/>
            <a:r>
              <a:rPr lang="it-IT" altLang="it-IT" sz="2400" b="1" dirty="0" smtClean="0">
                <a:latin typeface="Baskerville Old Face" pitchFamily="18" charset="0"/>
              </a:rPr>
              <a:t>Siringa riempita 1/3 di fisiologica, si aspira (sangue, materiale enterico, urina!)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gray">
          <a:xfrm>
            <a:off x="40677" y="4374757"/>
            <a:ext cx="12035528" cy="115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Test </a:t>
            </a:r>
            <a:r>
              <a:rPr lang="it-IT" altLang="it-IT" sz="2400" b="1" dirty="0" smtClean="0">
                <a:solidFill>
                  <a:srgbClr val="00B050"/>
                </a:solidFill>
                <a:latin typeface="Baskerville Old Face" pitchFamily="18" charset="0"/>
              </a:rPr>
              <a:t>Goccia</a:t>
            </a:r>
            <a:endParaRPr lang="it-IT" altLang="it-IT" sz="1400" b="1" dirty="0">
              <a:solidFill>
                <a:srgbClr val="00B050"/>
              </a:solidFill>
            </a:endParaRPr>
          </a:p>
          <a:p>
            <a:pPr marL="342900" indent="-342900" eaLnBrk="1" hangingPunct="1">
              <a:buFontTx/>
              <a:buChar char="-"/>
            </a:pPr>
            <a:r>
              <a:rPr lang="it-IT" altLang="it-IT" sz="2400" b="1" dirty="0" smtClean="0">
                <a:latin typeface="Baskerville Old Face" pitchFamily="18" charset="0"/>
              </a:rPr>
              <a:t>Goccia di fisiologica nell’ago, defluisce passivamente.</a:t>
            </a:r>
          </a:p>
          <a:p>
            <a:pPr marL="342900" indent="-342900" eaLnBrk="1" hangingPunct="1">
              <a:buFontTx/>
              <a:buChar char="-"/>
            </a:pPr>
            <a:r>
              <a:rPr lang="it-IT" altLang="it-IT" sz="2400" b="1" dirty="0" smtClean="0">
                <a:latin typeface="Baskerville Old Face" pitchFamily="18" charset="0"/>
              </a:rPr>
              <a:t>Rimuovere lo stantuffo dalla siringa e far defluire la fisiologica passivamente</a:t>
            </a: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gray">
          <a:xfrm>
            <a:off x="26198" y="5508726"/>
            <a:ext cx="12035528" cy="118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Test </a:t>
            </a:r>
            <a:r>
              <a:rPr lang="it-IT" altLang="it-IT" sz="2400" b="1" dirty="0" smtClean="0">
                <a:solidFill>
                  <a:srgbClr val="00B050"/>
                </a:solidFill>
                <a:latin typeface="Baskerville Old Face" pitchFamily="18" charset="0"/>
              </a:rPr>
              <a:t>Pressione Intraperitoneale Iniziale</a:t>
            </a:r>
            <a:endParaRPr lang="it-IT" altLang="it-IT" sz="1400" b="1" dirty="0">
              <a:solidFill>
                <a:srgbClr val="00B050"/>
              </a:solidFill>
            </a:endParaRPr>
          </a:p>
          <a:p>
            <a:pPr eaLnBrk="1" hangingPunct="1"/>
            <a:r>
              <a:rPr lang="it-IT" altLang="it-IT" sz="2400" b="1" dirty="0" smtClean="0">
                <a:latin typeface="Baskerville Old Face" pitchFamily="18" charset="0"/>
              </a:rPr>
              <a:t>Collegare tubo dell’insufflatore a basso flusso.</a:t>
            </a:r>
          </a:p>
          <a:p>
            <a:pPr eaLnBrk="1" hangingPunct="1"/>
            <a:r>
              <a:rPr lang="it-IT" altLang="it-IT" sz="2400" b="1" dirty="0" smtClean="0">
                <a:latin typeface="Baskerville Old Face" pitchFamily="18" charset="0"/>
              </a:rPr>
              <a:t>La pressione intraddominale rilevata è inferiore ad 8-10 </a:t>
            </a:r>
            <a:r>
              <a:rPr lang="it-IT" altLang="it-IT" sz="2400" b="1" dirty="0" err="1" smtClean="0">
                <a:latin typeface="Baskerville Old Face" pitchFamily="18" charset="0"/>
              </a:rPr>
              <a:t>mmHg</a:t>
            </a:r>
            <a:endParaRPr lang="it-IT" altLang="it-IT" sz="2400" b="1" dirty="0" smtClean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82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9509760" y="6316394"/>
            <a:ext cx="2579693" cy="47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>
              <a:buFont typeface="Wingdings" pitchFamily="2" charset="2"/>
              <a:buNone/>
            </a:pPr>
            <a:r>
              <a:rPr lang="de-DE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Dott. Raffaele Porfidia</a:t>
            </a: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gray">
          <a:xfrm>
            <a:off x="53925" y="84409"/>
            <a:ext cx="4039774" cy="5885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BLIND</a:t>
            </a:r>
            <a:endParaRPr lang="it-IT" altLang="it-IT" sz="14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3" b="31086"/>
          <a:stretch/>
        </p:blipFill>
        <p:spPr>
          <a:xfrm>
            <a:off x="5434819" y="119270"/>
            <a:ext cx="4074941" cy="569843"/>
          </a:xfrm>
          <a:prstGeom prst="rect">
            <a:avLst/>
          </a:prstGeom>
        </p:spPr>
      </p:pic>
      <p:pic>
        <p:nvPicPr>
          <p:cNvPr id="2" name="Video Vere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1896" y="715619"/>
            <a:ext cx="7590183" cy="4296330"/>
          </a:xfrm>
          <a:prstGeom prst="rect">
            <a:avLst/>
          </a:prstGeom>
        </p:spPr>
      </p:pic>
      <p:sp>
        <p:nvSpPr>
          <p:cNvPr id="10" name="Rectangle 12"/>
          <p:cNvSpPr>
            <a:spLocks noChangeArrowheads="1"/>
          </p:cNvSpPr>
          <p:nvPr/>
        </p:nvSpPr>
        <p:spPr bwMode="gray">
          <a:xfrm>
            <a:off x="26198" y="5137664"/>
            <a:ext cx="12035528" cy="159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A T </a:t>
            </a:r>
            <a:r>
              <a:rPr lang="it-IT" altLang="it-IT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T</a:t>
            </a:r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 E N Z I O N E !</a:t>
            </a:r>
          </a:p>
          <a:p>
            <a:pPr marL="342900" indent="-342900" eaLnBrk="1" hangingPunct="1">
              <a:buFontTx/>
              <a:buChar char="-"/>
            </a:pPr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Se la pressione intraddominale resta alta nonostante il basso flusso di CO2</a:t>
            </a:r>
          </a:p>
          <a:p>
            <a:pPr marL="342900" indent="-342900" eaLnBrk="1" hangingPunct="1">
              <a:buFontTx/>
              <a:buChar char="-"/>
            </a:pPr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Se la distensione dell’addome non è uniforme e non c’è la scomparsa dell’aia di ottusità epatica</a:t>
            </a:r>
          </a:p>
          <a:p>
            <a:pPr marL="342900" indent="-342900" eaLnBrk="1" hangingPunct="1">
              <a:buFontTx/>
              <a:buChar char="-"/>
            </a:pPr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Posizionare SNG </a:t>
            </a:r>
            <a:endParaRPr lang="it-IT" altLang="it-IT" sz="2400" b="1" dirty="0" smtClean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42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9509760" y="6316394"/>
            <a:ext cx="2579693" cy="47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>
              <a:buFont typeface="Wingdings" pitchFamily="2" charset="2"/>
              <a:buNone/>
            </a:pPr>
            <a:r>
              <a:rPr lang="de-DE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Dott. Raffaele Porfidia</a:t>
            </a: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gray">
          <a:xfrm>
            <a:off x="53925" y="84409"/>
            <a:ext cx="4039774" cy="5885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BLIND</a:t>
            </a:r>
            <a:endParaRPr lang="it-IT" altLang="it-IT" sz="14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3" b="31086"/>
          <a:stretch/>
        </p:blipFill>
        <p:spPr>
          <a:xfrm>
            <a:off x="5434819" y="119270"/>
            <a:ext cx="4074941" cy="569843"/>
          </a:xfrm>
          <a:prstGeom prst="rect">
            <a:avLst/>
          </a:prstGeom>
        </p:spPr>
      </p:pic>
      <p:sp>
        <p:nvSpPr>
          <p:cNvPr id="16" name="Rectangle 12"/>
          <p:cNvSpPr>
            <a:spLocks noChangeArrowheads="1"/>
          </p:cNvSpPr>
          <p:nvPr/>
        </p:nvSpPr>
        <p:spPr bwMode="gray">
          <a:xfrm>
            <a:off x="26198" y="5508726"/>
            <a:ext cx="12035528" cy="87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eaLnBrk="1" hangingPunct="1"/>
            <a:endParaRPr lang="it-IT" altLang="it-IT" sz="2400" b="1" dirty="0" smtClean="0">
              <a:latin typeface="Baskerville Old Face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4474" t="16350" r="33194" b="33469"/>
          <a:stretch/>
        </p:blipFill>
        <p:spPr>
          <a:xfrm>
            <a:off x="7210099" y="843948"/>
            <a:ext cx="4981901" cy="225497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6256" y="3219560"/>
            <a:ext cx="1202319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 smtClean="0">
                <a:latin typeface="Baskerville Old Face" panose="02020602080505020303" pitchFamily="18" charset="0"/>
              </a:rPr>
              <a:t>Test </a:t>
            </a:r>
            <a:r>
              <a:rPr lang="it-IT" sz="2400" b="1" dirty="0">
                <a:latin typeface="Baskerville Old Face" panose="02020602080505020303" pitchFamily="18" charset="0"/>
              </a:rPr>
              <a:t>di </a:t>
            </a:r>
            <a:r>
              <a:rPr lang="it-IT" sz="2400" b="1" dirty="0">
                <a:solidFill>
                  <a:srgbClr val="00B050"/>
                </a:solidFill>
                <a:latin typeface="Baskerville Old Face" panose="02020602080505020303" pitchFamily="18" charset="0"/>
              </a:rPr>
              <a:t>aspirazione</a:t>
            </a:r>
            <a:r>
              <a:rPr lang="it-IT" sz="2400" b="1" dirty="0">
                <a:latin typeface="Baskerville Old Face" panose="02020602080505020303" pitchFamily="18" charset="0"/>
              </a:rPr>
              <a:t> negativo garantisce l'assenza di danno iatrogeno</a:t>
            </a:r>
            <a:r>
              <a:rPr lang="it-IT" sz="2400" b="1" dirty="0" smtClean="0">
                <a:latin typeface="Baskerville Old Face" panose="02020602080505020303" pitchFamily="18" charset="0"/>
              </a:rPr>
              <a:t>;</a:t>
            </a:r>
          </a:p>
          <a:p>
            <a:pPr algn="just"/>
            <a:endParaRPr lang="it-IT" sz="1000" b="1" dirty="0" smtClean="0">
              <a:latin typeface="Baskerville Old Face" panose="02020602080505020303" pitchFamily="18" charset="0"/>
            </a:endParaRPr>
          </a:p>
          <a:p>
            <a:pPr algn="just"/>
            <a:r>
              <a:rPr lang="it-IT" sz="2400" b="1" dirty="0" smtClean="0">
                <a:latin typeface="Baskerville Old Face" panose="02020602080505020303" pitchFamily="18" charset="0"/>
              </a:rPr>
              <a:t>Test d’</a:t>
            </a:r>
            <a:r>
              <a:rPr lang="it-IT" sz="2400" b="1" dirty="0" smtClean="0">
                <a:solidFill>
                  <a:srgbClr val="00B050"/>
                </a:solidFill>
                <a:latin typeface="Baskerville Old Face" panose="02020602080505020303" pitchFamily="18" charset="0"/>
              </a:rPr>
              <a:t>iniezione</a:t>
            </a:r>
            <a:r>
              <a:rPr lang="it-IT" sz="2400" b="1" dirty="0" smtClean="0">
                <a:latin typeface="Baskerville Old Face" panose="02020602080505020303" pitchFamily="18" charset="0"/>
              </a:rPr>
              <a:t> </a:t>
            </a:r>
            <a:r>
              <a:rPr lang="it-IT" sz="2400" b="1" dirty="0">
                <a:latin typeface="Baskerville Old Face" panose="02020602080505020303" pitchFamily="18" charset="0"/>
              </a:rPr>
              <a:t>non è affidabile per determinare il posizionamento errato dell'ago, ma rileva accuratamente il corretto posizionamento dell'ago</a:t>
            </a:r>
            <a:r>
              <a:rPr lang="it-IT" sz="2400" b="1" dirty="0" smtClean="0">
                <a:latin typeface="Baskerville Old Face" panose="02020602080505020303" pitchFamily="18" charset="0"/>
              </a:rPr>
              <a:t>;</a:t>
            </a:r>
          </a:p>
          <a:p>
            <a:pPr algn="just"/>
            <a:endParaRPr lang="it-IT" sz="1000" b="1" dirty="0" smtClean="0">
              <a:latin typeface="Baskerville Old Face" panose="02020602080505020303" pitchFamily="18" charset="0"/>
            </a:endParaRPr>
          </a:p>
          <a:p>
            <a:pPr algn="just"/>
            <a:r>
              <a:rPr lang="it-IT" sz="2400" b="1" dirty="0" smtClean="0">
                <a:latin typeface="Baskerville Old Face" panose="02020602080505020303" pitchFamily="18" charset="0"/>
              </a:rPr>
              <a:t>Test della </a:t>
            </a:r>
            <a:r>
              <a:rPr lang="it-IT" sz="2400" b="1" dirty="0">
                <a:solidFill>
                  <a:srgbClr val="00B050"/>
                </a:solidFill>
                <a:latin typeface="Baskerville Old Face" panose="02020602080505020303" pitchFamily="18" charset="0"/>
              </a:rPr>
              <a:t>goccia</a:t>
            </a:r>
            <a:r>
              <a:rPr lang="it-IT" sz="2400" b="1" dirty="0">
                <a:latin typeface="Baskerville Old Face" panose="02020602080505020303" pitchFamily="18" charset="0"/>
              </a:rPr>
              <a:t> salina non </a:t>
            </a:r>
            <a:r>
              <a:rPr lang="it-IT" sz="2400" b="1" dirty="0" smtClean="0">
                <a:latin typeface="Baskerville Old Face" panose="02020602080505020303" pitchFamily="18" charset="0"/>
              </a:rPr>
              <a:t>è affidabile per </a:t>
            </a:r>
            <a:r>
              <a:rPr lang="it-IT" sz="2400" b="1" dirty="0">
                <a:latin typeface="Baskerville Old Face" panose="02020602080505020303" pitchFamily="18" charset="0"/>
              </a:rPr>
              <a:t>determinare il posizionamento corretto </a:t>
            </a:r>
            <a:r>
              <a:rPr lang="it-IT" sz="2400" b="1" dirty="0" smtClean="0">
                <a:latin typeface="Baskerville Old Face" panose="02020602080505020303" pitchFamily="18" charset="0"/>
              </a:rPr>
              <a:t>dell'ago </a:t>
            </a:r>
            <a:r>
              <a:rPr lang="it-IT" sz="2400" b="1" dirty="0">
                <a:latin typeface="Baskerville Old Face" panose="02020602080505020303" pitchFamily="18" charset="0"/>
              </a:rPr>
              <a:t>ma rilevano accuratamente il posizionamento errato dell'ago</a:t>
            </a:r>
            <a:r>
              <a:rPr lang="it-IT" sz="2400" b="1" dirty="0" smtClean="0">
                <a:latin typeface="Baskerville Old Face" panose="02020602080505020303" pitchFamily="18" charset="0"/>
              </a:rPr>
              <a:t>;</a:t>
            </a:r>
          </a:p>
          <a:p>
            <a:pPr algn="just"/>
            <a:endParaRPr lang="it-IT" sz="1000" b="1" dirty="0" smtClean="0">
              <a:latin typeface="Baskerville Old Face" panose="02020602080505020303" pitchFamily="18" charset="0"/>
            </a:endParaRPr>
          </a:p>
          <a:p>
            <a:pPr algn="just"/>
            <a:r>
              <a:rPr lang="it-IT" sz="2400" b="1" dirty="0" smtClean="0">
                <a:latin typeface="Baskerville Old Face" panose="02020602080505020303" pitchFamily="18" charset="0"/>
              </a:rPr>
              <a:t>Test </a:t>
            </a:r>
            <a:r>
              <a:rPr lang="it-IT" sz="2400" b="1" dirty="0">
                <a:latin typeface="Baskerville Old Face" panose="02020602080505020303" pitchFamily="18" charset="0"/>
              </a:rPr>
              <a:t>della </a:t>
            </a:r>
            <a:r>
              <a:rPr lang="it-IT" sz="2400" b="1" dirty="0">
                <a:solidFill>
                  <a:srgbClr val="00B050"/>
                </a:solidFill>
                <a:latin typeface="Baskerville Old Face" panose="02020602080505020303" pitchFamily="18" charset="0"/>
              </a:rPr>
              <a:t>pressione intraperitoneale iniziale </a:t>
            </a:r>
            <a:r>
              <a:rPr lang="it-IT" sz="2400" b="1" dirty="0">
                <a:latin typeface="Baskerville Old Face" panose="02020602080505020303" pitchFamily="18" charset="0"/>
              </a:rPr>
              <a:t>è affidabile per determinare sia il posizionamento corretto che quello errato dell'ago e si è dimostrato </a:t>
            </a:r>
            <a:r>
              <a:rPr lang="it-IT" sz="24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il più affidabile tra i test analizzati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61" y="843948"/>
            <a:ext cx="22860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60" y="1926458"/>
            <a:ext cx="3508102" cy="4108377"/>
          </a:xfrm>
          <a:prstGeom prst="rect">
            <a:avLst/>
          </a:prstGeom>
        </p:spPr>
      </p:pic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9509760" y="6316394"/>
            <a:ext cx="2579693" cy="47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>
              <a:buFont typeface="Wingdings" pitchFamily="2" charset="2"/>
              <a:buNone/>
            </a:pPr>
            <a:r>
              <a:rPr lang="de-DE" alt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Dott. Raffaele Porfidia</a:t>
            </a:r>
          </a:p>
          <a:p>
            <a:pPr algn="r"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gray">
          <a:xfrm>
            <a:off x="53925" y="71159"/>
            <a:ext cx="4027745" cy="69746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1" hangingPunct="1"/>
            <a:r>
              <a:rPr lang="it-IT" alt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DTE</a:t>
            </a:r>
          </a:p>
          <a:p>
            <a:pPr algn="ctr" eaLnBrk="1" hangingPunct="1"/>
            <a:r>
              <a:rPr lang="it-IT" alt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itchFamily="18" charset="0"/>
              </a:rPr>
              <a:t>DIRECT TROCAR ENTRY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9753" y="1511218"/>
            <a:ext cx="8507899" cy="5262979"/>
          </a:xfrm>
          <a:prstGeom prst="rect">
            <a:avLst/>
          </a:prstGeom>
          <a:ln w="28575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algn="just"/>
            <a:r>
              <a:rPr lang="it-IT" sz="2400" b="1" dirty="0" smtClean="0">
                <a:latin typeface="Baskerville Old Face" panose="02020602080505020303" pitchFamily="18" charset="0"/>
              </a:rPr>
              <a:t>Note di Tecnica</a:t>
            </a:r>
          </a:p>
          <a:p>
            <a:pPr marL="457200" indent="-457200" algn="just">
              <a:buAutoNum type="arabicPeriod"/>
            </a:pPr>
            <a:r>
              <a:rPr lang="it-IT" sz="2400" b="1" dirty="0" smtClean="0">
                <a:latin typeface="Baskerville Old Face" panose="02020602080505020303" pitchFamily="18" charset="0"/>
              </a:rPr>
              <a:t>Due punti </a:t>
            </a:r>
            <a:r>
              <a:rPr lang="it-IT" sz="2400" b="1" dirty="0">
                <a:latin typeface="Baskerville Old Face" panose="02020602080505020303" pitchFamily="18" charset="0"/>
              </a:rPr>
              <a:t>per suturare sia la cute che il tessuto sottocutaneo su entrambi i lati </a:t>
            </a:r>
            <a:r>
              <a:rPr lang="it-IT" sz="2400" b="1" dirty="0" smtClean="0">
                <a:latin typeface="Baskerville Old Face" panose="02020602080505020303" pitchFamily="18" charset="0"/>
              </a:rPr>
              <a:t>dell'ombelico. (in alternativa </a:t>
            </a:r>
            <a:r>
              <a:rPr lang="it-IT" sz="2400" b="1" dirty="0" err="1" smtClean="0">
                <a:latin typeface="Baskerville Old Face" panose="02020602080505020303" pitchFamily="18" charset="0"/>
              </a:rPr>
              <a:t>Backhaus</a:t>
            </a:r>
            <a:r>
              <a:rPr lang="it-IT" sz="2400" b="1" dirty="0" smtClean="0">
                <a:latin typeface="Baskerville Old Face" panose="02020602080505020303" pitchFamily="18" charset="0"/>
              </a:rPr>
              <a:t>)</a:t>
            </a:r>
          </a:p>
          <a:p>
            <a:pPr marL="457200" indent="-457200" algn="just">
              <a:buAutoNum type="arabicPeriod"/>
            </a:pPr>
            <a:r>
              <a:rPr lang="it-IT" sz="2400" b="1" dirty="0" smtClean="0">
                <a:latin typeface="Baskerville Old Face" panose="02020602080505020303" pitchFamily="18" charset="0"/>
              </a:rPr>
              <a:t>La </a:t>
            </a:r>
            <a:r>
              <a:rPr lang="it-IT" sz="2400" b="1" dirty="0">
                <a:latin typeface="Baskerville Old Face" panose="02020602080505020303" pitchFamily="18" charset="0"/>
              </a:rPr>
              <a:t>parete addominale viene sollevata tirando le 2 suture verso </a:t>
            </a:r>
            <a:r>
              <a:rPr lang="it-IT" sz="2400" b="1" dirty="0" smtClean="0">
                <a:latin typeface="Baskerville Old Face" panose="02020602080505020303" pitchFamily="18" charset="0"/>
              </a:rPr>
              <a:t>l'alto.</a:t>
            </a:r>
          </a:p>
          <a:p>
            <a:pPr marL="457200" indent="-457200" algn="just">
              <a:buAutoNum type="arabicPeriod"/>
            </a:pPr>
            <a:r>
              <a:rPr lang="it-IT" sz="2400" b="1" dirty="0" smtClean="0">
                <a:latin typeface="Baskerville Old Face" panose="02020602080505020303" pitchFamily="18" charset="0"/>
              </a:rPr>
              <a:t>Ombelico infiltrato </a:t>
            </a:r>
            <a:r>
              <a:rPr lang="it-IT" sz="2400" b="1" dirty="0">
                <a:latin typeface="Baskerville Old Face" panose="02020602080505020303" pitchFamily="18" charset="0"/>
              </a:rPr>
              <a:t>con anestesia locale. </a:t>
            </a:r>
            <a:endParaRPr lang="it-IT" sz="2400" b="1" dirty="0" smtClean="0">
              <a:latin typeface="Baskerville Old Face" panose="02020602080505020303" pitchFamily="18" charset="0"/>
            </a:endParaRPr>
          </a:p>
          <a:p>
            <a:pPr marL="457200" indent="-457200" algn="just">
              <a:buAutoNum type="arabicPeriod"/>
            </a:pPr>
            <a:r>
              <a:rPr lang="it-IT" sz="2400" b="1" dirty="0" smtClean="0">
                <a:latin typeface="Baskerville Old Face" panose="02020602080505020303" pitchFamily="18" charset="0"/>
              </a:rPr>
              <a:t>Incisione cutanea leggermente </a:t>
            </a:r>
            <a:r>
              <a:rPr lang="it-IT" sz="2400" b="1" dirty="0">
                <a:latin typeface="Baskerville Old Face" panose="02020602080505020303" pitchFamily="18" charset="0"/>
              </a:rPr>
              <a:t>più lunga del diametro del </a:t>
            </a:r>
            <a:r>
              <a:rPr lang="it-IT" sz="2400" b="1" dirty="0" err="1" smtClean="0">
                <a:latin typeface="Baskerville Old Face" panose="02020602080505020303" pitchFamily="18" charset="0"/>
              </a:rPr>
              <a:t>trocar</a:t>
            </a:r>
            <a:r>
              <a:rPr lang="it-IT" sz="2400" b="1" dirty="0" smtClean="0">
                <a:latin typeface="Baskerville Old Face" panose="02020602080505020303" pitchFamily="18" charset="0"/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it-IT" sz="2400" b="1" dirty="0" smtClean="0">
                <a:latin typeface="Baskerville Old Face" panose="02020602080505020303" pitchFamily="18" charset="0"/>
              </a:rPr>
              <a:t>Tutti </a:t>
            </a:r>
            <a:r>
              <a:rPr lang="it-IT" sz="2400" b="1" dirty="0">
                <a:latin typeface="Baskerville Old Face" panose="02020602080505020303" pitchFamily="18" charset="0"/>
              </a:rPr>
              <a:t>gli </a:t>
            </a:r>
            <a:r>
              <a:rPr lang="it-IT" sz="2400" b="1" dirty="0" smtClean="0">
                <a:latin typeface="Baskerville Old Face" panose="02020602080505020303" pitchFamily="18" charset="0"/>
              </a:rPr>
              <a:t>strati </a:t>
            </a:r>
            <a:r>
              <a:rPr lang="it-IT" sz="2400" b="1" dirty="0">
                <a:latin typeface="Baskerville Old Face" panose="02020602080505020303" pitchFamily="18" charset="0"/>
              </a:rPr>
              <a:t>devono essere tagliati fino al </a:t>
            </a:r>
            <a:r>
              <a:rPr lang="it-IT" sz="2400" b="1" dirty="0" smtClean="0">
                <a:latin typeface="Baskerville Old Face" panose="02020602080505020303" pitchFamily="18" charset="0"/>
              </a:rPr>
              <a:t>peritoneo. </a:t>
            </a:r>
            <a:r>
              <a:rPr lang="it-IT" sz="2400" b="1" dirty="0">
                <a:solidFill>
                  <a:srgbClr val="00B050"/>
                </a:solidFill>
                <a:latin typeface="Baskerville Old Face" panose="02020602080505020303" pitchFamily="18" charset="0"/>
              </a:rPr>
              <a:t>Queste </a:t>
            </a:r>
            <a:r>
              <a:rPr lang="it-IT" sz="2400" b="1" dirty="0" smtClean="0">
                <a:solidFill>
                  <a:srgbClr val="00B050"/>
                </a:solidFill>
                <a:latin typeface="Baskerville Old Face" panose="02020602080505020303" pitchFamily="18" charset="0"/>
              </a:rPr>
              <a:t>manovre </a:t>
            </a:r>
            <a:r>
              <a:rPr lang="it-IT" sz="2400" b="1" dirty="0">
                <a:solidFill>
                  <a:srgbClr val="00B050"/>
                </a:solidFill>
                <a:latin typeface="Baskerville Old Face" panose="02020602080505020303" pitchFamily="18" charset="0"/>
              </a:rPr>
              <a:t>consentono un'introduzione più semplice del </a:t>
            </a:r>
            <a:r>
              <a:rPr lang="it-IT" sz="2400" b="1" dirty="0" err="1">
                <a:solidFill>
                  <a:srgbClr val="00B050"/>
                </a:solidFill>
                <a:latin typeface="Baskerville Old Face" panose="02020602080505020303" pitchFamily="18" charset="0"/>
              </a:rPr>
              <a:t>trocar</a:t>
            </a:r>
            <a:r>
              <a:rPr lang="it-IT" sz="2400" b="1" dirty="0">
                <a:solidFill>
                  <a:srgbClr val="00B050"/>
                </a:solidFill>
                <a:latin typeface="Baskerville Old Face" panose="02020602080505020303" pitchFamily="18" charset="0"/>
              </a:rPr>
              <a:t> con la minima forza e il massimo controllo</a:t>
            </a:r>
            <a:r>
              <a:rPr lang="it-IT" sz="2400" b="1" dirty="0">
                <a:latin typeface="Baskerville Old Face" panose="02020602080505020303" pitchFamily="18" charset="0"/>
              </a:rPr>
              <a:t>. </a:t>
            </a:r>
            <a:endParaRPr lang="it-IT" sz="2400" b="1" dirty="0" smtClean="0">
              <a:latin typeface="Baskerville Old Face" panose="02020602080505020303" pitchFamily="18" charset="0"/>
            </a:endParaRPr>
          </a:p>
          <a:p>
            <a:pPr marL="457200" indent="-457200" algn="just">
              <a:buAutoNum type="arabicPeriod"/>
            </a:pPr>
            <a:r>
              <a:rPr lang="it-IT" sz="2400" b="1" dirty="0" smtClean="0">
                <a:latin typeface="Baskerville Old Face" panose="02020602080505020303" pitchFamily="18" charset="0"/>
              </a:rPr>
              <a:t>Introdotta </a:t>
            </a:r>
            <a:r>
              <a:rPr lang="it-IT" sz="2400" b="1" dirty="0">
                <a:latin typeface="Baskerville Old Face" panose="02020602080505020303" pitchFamily="18" charset="0"/>
              </a:rPr>
              <a:t>la punta del </a:t>
            </a:r>
            <a:r>
              <a:rPr lang="it-IT" sz="2400" b="1" dirty="0" err="1">
                <a:latin typeface="Baskerville Old Face" panose="02020602080505020303" pitchFamily="18" charset="0"/>
              </a:rPr>
              <a:t>trocar</a:t>
            </a:r>
            <a:r>
              <a:rPr lang="it-IT" sz="2400" b="1" dirty="0">
                <a:latin typeface="Baskerville Old Face" panose="02020602080505020303" pitchFamily="18" charset="0"/>
              </a:rPr>
              <a:t> </a:t>
            </a:r>
            <a:r>
              <a:rPr lang="it-IT" sz="2400" b="1" dirty="0" smtClean="0">
                <a:latin typeface="Baskerville Old Face" panose="02020602080505020303" pitchFamily="18" charset="0"/>
              </a:rPr>
              <a:t>attraverso </a:t>
            </a:r>
            <a:r>
              <a:rPr lang="it-IT" sz="2400" b="1" dirty="0">
                <a:latin typeface="Baskerville Old Face" panose="02020602080505020303" pitchFamily="18" charset="0"/>
              </a:rPr>
              <a:t>l'incisione, viene </a:t>
            </a:r>
            <a:r>
              <a:rPr lang="it-IT" sz="2400" b="1" dirty="0" smtClean="0">
                <a:latin typeface="Baskerville Old Face" panose="02020602080505020303" pitchFamily="18" charset="0"/>
              </a:rPr>
              <a:t>spinta </a:t>
            </a:r>
            <a:r>
              <a:rPr lang="it-IT" sz="2400" b="1" dirty="0">
                <a:latin typeface="Baskerville Old Face" panose="02020602080505020303" pitchFamily="18" charset="0"/>
              </a:rPr>
              <a:t>direttamente verso la linea mediana senza alcuna angolazione. </a:t>
            </a:r>
            <a:endParaRPr lang="it-IT" sz="2400" b="1" dirty="0" smtClean="0">
              <a:latin typeface="Baskerville Old Face" panose="02020602080505020303" pitchFamily="18" charset="0"/>
            </a:endParaRPr>
          </a:p>
          <a:p>
            <a:pPr marL="457200" indent="-457200" algn="just">
              <a:buAutoNum type="arabicPeriod"/>
            </a:pPr>
            <a:r>
              <a:rPr lang="it-IT" sz="2400" b="1" dirty="0" smtClean="0">
                <a:latin typeface="Baskerville Old Face" panose="02020602080505020303" pitchFamily="18" charset="0"/>
              </a:rPr>
              <a:t>Il </a:t>
            </a:r>
            <a:r>
              <a:rPr lang="it-IT" sz="2400" b="1" dirty="0" err="1">
                <a:latin typeface="Baskerville Old Face" panose="02020602080505020303" pitchFamily="18" charset="0"/>
              </a:rPr>
              <a:t>trocar</a:t>
            </a:r>
            <a:r>
              <a:rPr lang="it-IT" sz="2400" b="1" dirty="0">
                <a:latin typeface="Baskerville Old Face" panose="02020602080505020303" pitchFamily="18" charset="0"/>
              </a:rPr>
              <a:t> viene </a:t>
            </a:r>
            <a:r>
              <a:rPr lang="it-IT" sz="2400" b="1" dirty="0" smtClean="0">
                <a:latin typeface="Baskerville Old Face" panose="02020602080505020303" pitchFamily="18" charset="0"/>
              </a:rPr>
              <a:t>fatto </a:t>
            </a:r>
            <a:r>
              <a:rPr lang="it-IT" sz="2400" b="1" dirty="0">
                <a:latin typeface="Baskerville Old Face" panose="02020602080505020303" pitchFamily="18" charset="0"/>
              </a:rPr>
              <a:t>avanzare con un movimento di torsione continuo nella cavità peritoneale. </a:t>
            </a:r>
            <a:endParaRPr lang="it-IT" sz="2400" b="1" dirty="0" smtClean="0">
              <a:latin typeface="Baskerville Old Face" panose="02020602080505020303" pitchFamily="18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4805990" y="186145"/>
            <a:ext cx="6431853" cy="1059559"/>
            <a:chOff x="4805990" y="186145"/>
            <a:chExt cx="6431853" cy="1059559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990" y="186145"/>
              <a:ext cx="5075529" cy="1059559"/>
            </a:xfrm>
            <a:prstGeom prst="rect">
              <a:avLst/>
            </a:prstGeom>
          </p:spPr>
        </p:pic>
        <p:sp>
          <p:nvSpPr>
            <p:cNvPr id="2" name="Rettangolo 1"/>
            <p:cNvSpPr/>
            <p:nvPr/>
          </p:nvSpPr>
          <p:spPr>
            <a:xfrm>
              <a:off x="9925878" y="525909"/>
              <a:ext cx="1311965" cy="3487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>
                  <a:solidFill>
                    <a:schemeClr val="tx1"/>
                  </a:solidFill>
                </a:rPr>
                <a:t>JSLS - 2008</a:t>
              </a:r>
              <a:endParaRPr lang="it-IT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493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26209</TotalTime>
  <Words>1605</Words>
  <Application>Microsoft Office PowerPoint</Application>
  <PresentationFormat>Widescreen</PresentationFormat>
  <Paragraphs>199</Paragraphs>
  <Slides>20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7" baseType="lpstr">
      <vt:lpstr>Arial</vt:lpstr>
      <vt:lpstr>Baskerville Old Face</vt:lpstr>
      <vt:lpstr>Calibri</vt:lpstr>
      <vt:lpstr>Calibri Light</vt:lpstr>
      <vt:lpstr>Freestyle Script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Dott. Raffaele Porfidia</dc:creator>
  <cp:lastModifiedBy>Dott. Raffaele Porfidia</cp:lastModifiedBy>
  <cp:revision>464</cp:revision>
  <dcterms:created xsi:type="dcterms:W3CDTF">2019-06-06T20:27:12Z</dcterms:created>
  <dcterms:modified xsi:type="dcterms:W3CDTF">2026-02-16T21:11:52Z</dcterms:modified>
</cp:coreProperties>
</file>